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83" r:id="rId2"/>
    <p:sldId id="396" r:id="rId3"/>
    <p:sldId id="398" r:id="rId4"/>
    <p:sldId id="401" r:id="rId5"/>
    <p:sldId id="399" r:id="rId6"/>
    <p:sldId id="407" r:id="rId7"/>
    <p:sldId id="408" r:id="rId8"/>
    <p:sldId id="409" r:id="rId9"/>
    <p:sldId id="410" r:id="rId10"/>
    <p:sldId id="412" r:id="rId11"/>
    <p:sldId id="284" r:id="rId12"/>
    <p:sldId id="421" r:id="rId13"/>
    <p:sldId id="415" r:id="rId14"/>
    <p:sldId id="363" r:id="rId15"/>
    <p:sldId id="379" r:id="rId16"/>
    <p:sldId id="423" r:id="rId17"/>
    <p:sldId id="287" r:id="rId18"/>
    <p:sldId id="290" r:id="rId19"/>
    <p:sldId id="291" r:id="rId20"/>
    <p:sldId id="393" r:id="rId21"/>
    <p:sldId id="293" r:id="rId22"/>
    <p:sldId id="295" r:id="rId23"/>
    <p:sldId id="296" r:id="rId24"/>
    <p:sldId id="424" r:id="rId25"/>
    <p:sldId id="297" r:id="rId26"/>
    <p:sldId id="300" r:id="rId27"/>
    <p:sldId id="301" r:id="rId28"/>
    <p:sldId id="302" r:id="rId29"/>
    <p:sldId id="303" r:id="rId30"/>
    <p:sldId id="304" r:id="rId31"/>
    <p:sldId id="305" r:id="rId32"/>
    <p:sldId id="307" r:id="rId33"/>
    <p:sldId id="308" r:id="rId34"/>
    <p:sldId id="310" r:id="rId35"/>
    <p:sldId id="311" r:id="rId36"/>
    <p:sldId id="312" r:id="rId37"/>
    <p:sldId id="314" r:id="rId38"/>
    <p:sldId id="315" r:id="rId39"/>
    <p:sldId id="382" r:id="rId40"/>
    <p:sldId id="383" r:id="rId41"/>
    <p:sldId id="316" r:id="rId42"/>
    <p:sldId id="318" r:id="rId43"/>
    <p:sldId id="386" r:id="rId44"/>
    <p:sldId id="269" r:id="rId45"/>
    <p:sldId id="270" r:id="rId46"/>
    <p:sldId id="271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61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b Tsigonis" initials="RCT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94660"/>
  </p:normalViewPr>
  <p:slideViewPr>
    <p:cSldViewPr>
      <p:cViewPr varScale="1">
        <p:scale>
          <a:sx n="63" d="100"/>
          <a:sy n="63" d="100"/>
        </p:scale>
        <p:origin x="56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20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7CFAC-370D-4579-ACA3-FF1E3964A55C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9343B-AE00-45BD-A3F1-A51B6BCE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2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C08039-C003-4357-95BC-AF51B88C190D}" type="slidenum">
              <a:rPr lang="en-US"/>
              <a:pPr/>
              <a:t>1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66700-10F3-4D63-9FB9-C4C7A68FDA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Working Cross-Culturally</a:t>
            </a:r>
          </a:p>
        </p:txBody>
      </p:sp>
    </p:spTree>
    <p:extLst>
      <p:ext uri="{BB962C8B-B14F-4D97-AF65-F5344CB8AC3E}">
        <p14:creationId xmlns:p14="http://schemas.microsoft.com/office/powerpoint/2010/main" val="39466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66700-10F3-4D63-9FB9-C4C7A68FDA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Working Cross-Culturally</a:t>
            </a:r>
          </a:p>
        </p:txBody>
      </p:sp>
    </p:spTree>
    <p:extLst>
      <p:ext uri="{BB962C8B-B14F-4D97-AF65-F5344CB8AC3E}">
        <p14:creationId xmlns:p14="http://schemas.microsoft.com/office/powerpoint/2010/main" val="408221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343B-AE00-45BD-A3F1-A51B6BCE7A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343B-AE00-45BD-A3F1-A51B6BCE7A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6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343B-AE00-45BD-A3F1-A51B6BCE7A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5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66700-10F3-4D63-9FB9-C4C7A68FDA2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Working Cross-Culturally</a:t>
            </a:r>
          </a:p>
        </p:txBody>
      </p:sp>
    </p:spTree>
    <p:extLst>
      <p:ext uri="{BB962C8B-B14F-4D97-AF65-F5344CB8AC3E}">
        <p14:creationId xmlns:p14="http://schemas.microsoft.com/office/powerpoint/2010/main" val="39466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9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34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D4754-FD9F-4F82-A151-047D229D4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53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B859E-819F-4A4B-A163-8AA6341C7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2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7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8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7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0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3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02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0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chemeClr val="bg1">
                <a:lumMod val="75000"/>
              </a:schemeClr>
            </a:gs>
            <a:gs pos="100000">
              <a:schemeClr val="bg1">
                <a:lumMod val="6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25CE3-44B4-4C9C-AABF-77BA56579CE4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D94AA-30C7-430E-B5E7-E330CD91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9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2-Water%20supply%20and%20treatment.ppt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http://www.dced.state.ak.us/cbd/commdb/images/DB_TextBox_base.gif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7200" y="2265361"/>
            <a:ext cx="8458200" cy="4516439"/>
            <a:chOff x="432" y="768"/>
            <a:chExt cx="5328" cy="2845"/>
          </a:xfrm>
        </p:grpSpPr>
        <p:pic>
          <p:nvPicPr>
            <p:cNvPr id="5" name="Picture 4" descr="http://www.dced.state.ak.us/cbd/commdb/images/DB_TextBox_base.gif">
              <a:hlinkClick r:id="rId3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4" r:link="rId5" cstate="print"/>
            <a:srcRect/>
            <a:stretch>
              <a:fillRect/>
            </a:stretch>
          </p:blipFill>
          <p:spPr bwMode="auto">
            <a:xfrm>
              <a:off x="2622" y="768"/>
              <a:ext cx="3138" cy="2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Chai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2" y="2640"/>
              <a:ext cx="2208" cy="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0225" y="152400"/>
            <a:ext cx="7806521" cy="17526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itka Text" panose="02000505000000020004" pitchFamily="2" charset="0"/>
              </a:rPr>
              <a:t>Effectively Working Cross-Culturally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6C978-C887-4E5F-9C0A-6BB78221DAF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5718" y="2286000"/>
            <a:ext cx="3111420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Sitka Text" panose="02000505000000020004" pitchFamily="2" charset="0"/>
              </a:rPr>
              <a:t>presented at the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Sitka Text" panose="02000505000000020004" pitchFamily="2" charset="0"/>
              </a:rPr>
              <a:t>Moolin</a:t>
            </a:r>
            <a:r>
              <a:rPr lang="en-US" sz="2000" dirty="0">
                <a:solidFill>
                  <a:schemeClr val="tx1"/>
                </a:solidFill>
                <a:latin typeface="Sitka Text" panose="02000505000000020004" pitchFamily="2" charset="0"/>
              </a:rPr>
              <a:t> 2018 Seminars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Sitka Text" panose="02000505000000020004" pitchFamily="2" charset="0"/>
              </a:rPr>
              <a:t>Anchorage &amp; Fairbanks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Sitka Text" panose="02000505000000020004" pitchFamily="2" charset="0"/>
              </a:rPr>
              <a:t> by Bob Tsigonis, P.E.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3" y="4038600"/>
            <a:ext cx="3350551" cy="968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0535" y="484430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itka Text" panose="02000505000000020004" pitchFamily="2" charset="0"/>
              </a:rPr>
              <a:t>Fairbanks, Alaska</a:t>
            </a:r>
          </a:p>
        </p:txBody>
      </p:sp>
    </p:spTree>
    <p:extLst>
      <p:ext uri="{BB962C8B-B14F-4D97-AF65-F5344CB8AC3E}">
        <p14:creationId xmlns:p14="http://schemas.microsoft.com/office/powerpoint/2010/main" val="204177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20" y="595952"/>
            <a:ext cx="7503761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B90756-8E99-4E22-AB4A-7702F76A8B46}"/>
              </a:ext>
            </a:extLst>
          </p:cNvPr>
          <p:cNvCxnSpPr/>
          <p:nvPr/>
        </p:nvCxnSpPr>
        <p:spPr>
          <a:xfrm>
            <a:off x="2331720" y="3296920"/>
            <a:ext cx="5961681" cy="0"/>
          </a:xfrm>
          <a:prstGeom prst="lin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05E837-D7EB-40D5-80C6-1C1E8E3E0519}"/>
              </a:ext>
            </a:extLst>
          </p:cNvPr>
          <p:cNvCxnSpPr>
            <a:cxnSpLocks/>
          </p:cNvCxnSpPr>
          <p:nvPr/>
        </p:nvCxnSpPr>
        <p:spPr>
          <a:xfrm>
            <a:off x="830280" y="3561080"/>
            <a:ext cx="6571280" cy="0"/>
          </a:xfrm>
          <a:prstGeom prst="lin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A2EBA3-2068-400D-A619-15804BCE4D56}"/>
              </a:ext>
            </a:extLst>
          </p:cNvPr>
          <p:cNvCxnSpPr>
            <a:cxnSpLocks/>
          </p:cNvCxnSpPr>
          <p:nvPr/>
        </p:nvCxnSpPr>
        <p:spPr>
          <a:xfrm>
            <a:off x="1666240" y="4302760"/>
            <a:ext cx="6162040" cy="0"/>
          </a:xfrm>
          <a:prstGeom prst="lin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04594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dirty="0"/>
              <a:t>Working Cross-Culturally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828800"/>
            <a:ext cx="6400800" cy="4267200"/>
          </a:xfrm>
        </p:spPr>
        <p:txBody>
          <a:bodyPr>
            <a:normAutofit fontScale="92500" lnSpcReduction="10000"/>
          </a:bodyPr>
          <a:lstStyle/>
          <a:p>
            <a:pPr marL="568325" indent="-568325" algn="l">
              <a:defRPr/>
            </a:pPr>
            <a:r>
              <a:rPr lang="en-US" b="1" dirty="0">
                <a:solidFill>
                  <a:schemeClr val="tx1"/>
                </a:solidFill>
              </a:rPr>
              <a:t>Requires: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tx1"/>
                </a:solidFill>
              </a:rPr>
              <a:t>Flexibility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Compassion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Commitment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Interaction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Flexibility</a:t>
            </a:r>
            <a:r>
              <a:rPr lang="en-US" sz="2800" b="1" dirty="0">
                <a:solidFill>
                  <a:schemeClr val="tx1"/>
                </a:solidFill>
              </a:rPr>
              <a:t>!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Wisdom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Persistence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tx1"/>
                </a:solidFill>
              </a:rPr>
              <a:t>Flexibility!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6C978-C887-4E5F-9C0A-6BB78221DA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2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Working Cross-Culturally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828800"/>
            <a:ext cx="6400800" cy="4267200"/>
          </a:xfrm>
        </p:spPr>
        <p:txBody>
          <a:bodyPr>
            <a:normAutofit fontScale="92500" lnSpcReduction="10000"/>
          </a:bodyPr>
          <a:lstStyle/>
          <a:p>
            <a:pPr marL="568325" indent="-568325" algn="l">
              <a:defRPr/>
            </a:pPr>
            <a:r>
              <a:rPr lang="en-US" b="1" dirty="0">
                <a:solidFill>
                  <a:schemeClr val="tx1"/>
                </a:solidFill>
              </a:rPr>
              <a:t>Requires: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tx1"/>
                </a:solidFill>
              </a:rPr>
              <a:t>Flexibility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Compassion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Commitment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Interaction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Flexibility</a:t>
            </a:r>
            <a:r>
              <a:rPr lang="en-US" sz="2800" b="1" dirty="0">
                <a:solidFill>
                  <a:schemeClr val="tx1"/>
                </a:solidFill>
              </a:rPr>
              <a:t>!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Wisdom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Persistence</a:t>
            </a:r>
          </a:p>
          <a:p>
            <a:pPr marL="914400" indent="-346075" algn="l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tx1"/>
                </a:solidFill>
              </a:rPr>
              <a:t>Flexibility!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6C978-C887-4E5F-9C0A-6BB78221DAF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Explosion 1 3"/>
          <p:cNvSpPr/>
          <p:nvPr/>
        </p:nvSpPr>
        <p:spPr>
          <a:xfrm>
            <a:off x="381000" y="1554480"/>
            <a:ext cx="8458200" cy="4984036"/>
          </a:xfrm>
          <a:prstGeom prst="irregularSeal1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otype Corsiva" panose="03010101010201010101" pitchFamily="66" charset="0"/>
              </a:rPr>
              <a:t>Requires a paradigm shift, plus training and experience!</a:t>
            </a:r>
          </a:p>
        </p:txBody>
      </p:sp>
    </p:spTree>
    <p:extLst>
      <p:ext uri="{BB962C8B-B14F-4D97-AF65-F5344CB8AC3E}">
        <p14:creationId xmlns:p14="http://schemas.microsoft.com/office/powerpoint/2010/main" val="219524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paradigm shift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Technological Focus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971800"/>
            <a:ext cx="4040188" cy="3154362"/>
          </a:xfrm>
        </p:spPr>
        <p:txBody>
          <a:bodyPr/>
          <a:lstStyle/>
          <a:p>
            <a:r>
              <a:rPr lang="en-US" dirty="0"/>
              <a:t>Equally important</a:t>
            </a:r>
          </a:p>
          <a:p>
            <a:r>
              <a:rPr lang="en-US" dirty="0"/>
              <a:t>Thought: “If we can overcome this, we are home free!”</a:t>
            </a:r>
          </a:p>
          <a:p>
            <a:r>
              <a:rPr lang="en-US" dirty="0"/>
              <a:t>Engineers and managers naturally focus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22098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Sociological Focus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2971799"/>
            <a:ext cx="4041775" cy="3154363"/>
          </a:xfrm>
        </p:spPr>
        <p:txBody>
          <a:bodyPr/>
          <a:lstStyle/>
          <a:p>
            <a:r>
              <a:rPr lang="en-US" dirty="0"/>
              <a:t>Equally important</a:t>
            </a:r>
          </a:p>
          <a:p>
            <a:r>
              <a:rPr lang="en-US" dirty="0"/>
              <a:t>Reality: “If we neglect this, complete failure will be the result!”</a:t>
            </a:r>
          </a:p>
          <a:p>
            <a:r>
              <a:rPr lang="en-US" dirty="0"/>
              <a:t>Must be trained to focus here</a:t>
            </a:r>
          </a:p>
        </p:txBody>
      </p:sp>
      <p:sp>
        <p:nvSpPr>
          <p:cNvPr id="13" name="Circular Arrow 4">
            <a:extLst>
              <a:ext uri="{FF2B5EF4-FFF2-40B4-BE49-F238E27FC236}">
                <a16:creationId xmlns:a16="http://schemas.microsoft.com/office/drawing/2014/main" id="{73A24A5F-E4DA-43EE-91AD-A5E4B139871F}"/>
              </a:ext>
            </a:extLst>
          </p:cNvPr>
          <p:cNvSpPr/>
          <p:nvPr/>
        </p:nvSpPr>
        <p:spPr>
          <a:xfrm rot="21406079">
            <a:off x="1905018" y="1185686"/>
            <a:ext cx="4767152" cy="2523943"/>
          </a:xfrm>
          <a:prstGeom prst="circularArrow">
            <a:avLst>
              <a:gd name="adj1" fmla="val 3589"/>
              <a:gd name="adj2" fmla="val 1142319"/>
              <a:gd name="adj3" fmla="val 20423196"/>
              <a:gd name="adj4" fmla="val 11076929"/>
              <a:gd name="adj5" fmla="val 12023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6304" y="2181213"/>
            <a:ext cx="39918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school</a:t>
            </a:r>
          </a:p>
          <a:p>
            <a:r>
              <a:rPr lang="en-US" sz="3200" dirty="0"/>
              <a:t>…clinic</a:t>
            </a:r>
          </a:p>
          <a:p>
            <a:r>
              <a:rPr lang="en-US" sz="3200" dirty="0"/>
              <a:t>…treatment plant</a:t>
            </a:r>
          </a:p>
          <a:p>
            <a:r>
              <a:rPr lang="en-US" sz="3200" dirty="0"/>
              <a:t>…generator</a:t>
            </a:r>
          </a:p>
          <a:p>
            <a:r>
              <a:rPr lang="en-US" sz="3200" dirty="0"/>
              <a:t>…wind turbine</a:t>
            </a:r>
          </a:p>
          <a:p>
            <a:r>
              <a:rPr lang="en-US" sz="3200" dirty="0"/>
              <a:t>…water/sewer system</a:t>
            </a:r>
          </a:p>
          <a:p>
            <a:r>
              <a:rPr lang="en-US" sz="3200" dirty="0"/>
              <a:t>…house</a:t>
            </a:r>
          </a:p>
          <a:p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a sales agreement or property title</a:t>
            </a:r>
          </a:p>
          <a:p>
            <a:r>
              <a:rPr lang="en-US" dirty="0"/>
              <a:t>Mental assent that this ______ is ours.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Sociological focus is needed to achieve ‘ownership transfer’</a:t>
            </a:r>
          </a:p>
        </p:txBody>
      </p:sp>
    </p:spTree>
    <p:extLst>
      <p:ext uri="{BB962C8B-B14F-4D97-AF65-F5344CB8AC3E}">
        <p14:creationId xmlns:p14="http://schemas.microsoft.com/office/powerpoint/2010/main" val="303552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We…</a:t>
            </a:r>
          </a:p>
          <a:p>
            <a:pPr lvl="1"/>
            <a:r>
              <a:rPr lang="en-US" sz="3200" dirty="0"/>
              <a:t>requested it</a:t>
            </a:r>
          </a:p>
          <a:p>
            <a:pPr lvl="1"/>
            <a:r>
              <a:rPr lang="en-US" sz="3200" dirty="0"/>
              <a:t>were involved in its selection, design, and construction</a:t>
            </a:r>
          </a:p>
          <a:p>
            <a:pPr lvl="1"/>
            <a:r>
              <a:rPr lang="en-US" sz="3200" dirty="0"/>
              <a:t>understand how to operate and maintain it and accept responsibility to do so</a:t>
            </a:r>
          </a:p>
          <a:p>
            <a:pPr lvl="1"/>
            <a:r>
              <a:rPr lang="en-US" sz="3200" dirty="0"/>
              <a:t>know that it costs money to operate </a:t>
            </a:r>
            <a:r>
              <a:rPr lang="en-US" sz="3200"/>
              <a:t>and we will </a:t>
            </a:r>
            <a:r>
              <a:rPr lang="en-US" sz="3200" dirty="0"/>
              <a:t>pay our share of the user fees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B23B1A-2B07-463D-9469-28310E01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Ownership transfer is required to achieve success</a:t>
            </a:r>
          </a:p>
        </p:txBody>
      </p:sp>
    </p:spTree>
    <p:extLst>
      <p:ext uri="{BB962C8B-B14F-4D97-AF65-F5344CB8AC3E}">
        <p14:creationId xmlns:p14="http://schemas.microsoft.com/office/powerpoint/2010/main" val="102057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B012C0F-826E-4383-9359-4A7DE0FC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Ownership transfer is required to achieve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We…</a:t>
            </a:r>
          </a:p>
          <a:p>
            <a:pPr lvl="1"/>
            <a:r>
              <a:rPr lang="en-US" sz="3200" dirty="0"/>
              <a:t>requested it</a:t>
            </a:r>
          </a:p>
          <a:p>
            <a:pPr lvl="1"/>
            <a:r>
              <a:rPr lang="en-US" sz="3200" dirty="0"/>
              <a:t>were involved in its selection, design, and construction</a:t>
            </a:r>
          </a:p>
          <a:p>
            <a:pPr lvl="1"/>
            <a:r>
              <a:rPr lang="en-US" sz="3200" dirty="0"/>
              <a:t>understand how to operate and maintain it and accept responsibility for doing so</a:t>
            </a:r>
          </a:p>
          <a:p>
            <a:pPr lvl="1"/>
            <a:r>
              <a:rPr lang="en-US" sz="3200" dirty="0"/>
              <a:t>know that it costs money to operate it and will pay our share of the user fees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9DD15610-6C09-4F7C-840F-72684C38847C}"/>
              </a:ext>
            </a:extLst>
          </p:cNvPr>
          <p:cNvSpPr/>
          <p:nvPr/>
        </p:nvSpPr>
        <p:spPr>
          <a:xfrm>
            <a:off x="533400" y="1143000"/>
            <a:ext cx="8077200" cy="4572000"/>
          </a:xfrm>
          <a:prstGeom prst="cloudCallout">
            <a:avLst>
              <a:gd name="adj1" fmla="val -40087"/>
              <a:gd name="adj2" fmla="val 180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Monotype Corsiva" panose="03010101010201010101" pitchFamily="66" charset="0"/>
              </a:rPr>
              <a:t>So we must learn to </a:t>
            </a:r>
          </a:p>
          <a:p>
            <a:pPr algn="ctr"/>
            <a:r>
              <a:rPr lang="en-US" sz="4400" dirty="0">
                <a:latin typeface="Monotype Corsiva" panose="03010101010201010101" pitchFamily="66" charset="0"/>
              </a:rPr>
              <a:t>work cross-culturally</a:t>
            </a:r>
          </a:p>
        </p:txBody>
      </p:sp>
    </p:spTree>
    <p:extLst>
      <p:ext uri="{BB962C8B-B14F-4D97-AF65-F5344CB8AC3E}">
        <p14:creationId xmlns:p14="http://schemas.microsoft.com/office/powerpoint/2010/main" val="3177046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Alaska Native Cultural Regions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98879"/>
            <a:ext cx="6629401" cy="507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70038"/>
            <a:ext cx="8229600" cy="3687762"/>
          </a:xfrm>
        </p:spPr>
        <p:txBody>
          <a:bodyPr>
            <a:normAutofit/>
          </a:bodyPr>
          <a:lstStyle/>
          <a:p>
            <a:r>
              <a:rPr lang="en-US" sz="3200" dirty="0"/>
              <a:t>The following tables are excerpted from</a:t>
            </a:r>
            <a:br>
              <a:rPr lang="en-US" dirty="0"/>
            </a:br>
            <a:r>
              <a:rPr lang="en-US" sz="4800" dirty="0"/>
              <a:t>Communication Across Cultures</a:t>
            </a:r>
            <a:br>
              <a:rPr lang="en-US" dirty="0"/>
            </a:br>
            <a:r>
              <a:rPr lang="en-US" sz="3200" dirty="0"/>
              <a:t>by </a:t>
            </a:r>
            <a:r>
              <a:rPr lang="en-US" sz="3200" dirty="0" err="1"/>
              <a:t>Casie</a:t>
            </a:r>
            <a:r>
              <a:rPr lang="en-US" sz="3200" dirty="0"/>
              <a:t> Williams, RN, BC, Med</a:t>
            </a:r>
            <a:br>
              <a:rPr lang="en-US" sz="3200" dirty="0"/>
            </a:br>
            <a:r>
              <a:rPr lang="en-US" sz="3200" dirty="0"/>
              <a:t>Alaska Native Medical Center</a:t>
            </a:r>
            <a:br>
              <a:rPr lang="en-US" sz="3200" dirty="0"/>
            </a:br>
            <a:r>
              <a:rPr lang="en-US" sz="2000" dirty="0"/>
              <a:t>Revised March 2002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5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6857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78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MAINSTREAM AMERICAN CULTURAL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INUPIAT CULTURAL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Ownership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Equality in social relationships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Respect for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Competitiveness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Cooperation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Respect for elders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Love for children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Love for children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Achievement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Hard</a:t>
                      </a:r>
                      <a:r>
                        <a:rPr lang="en-US" baseline="0" dirty="0"/>
                        <a:t> work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Knowledge of family tree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Directness</a:t>
                      </a:r>
                      <a:r>
                        <a:rPr lang="en-US" baseline="0" dirty="0"/>
                        <a:t> in communication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Avoid</a:t>
                      </a:r>
                      <a:r>
                        <a:rPr lang="en-US" baseline="0" dirty="0"/>
                        <a:t> conflict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Human</a:t>
                      </a:r>
                      <a:r>
                        <a:rPr lang="en-US" baseline="0" dirty="0"/>
                        <a:t> superior to nature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Respect for nature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Spirituality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Humor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Nuclear</a:t>
                      </a:r>
                      <a:r>
                        <a:rPr lang="en-US" baseline="0" dirty="0"/>
                        <a:t> family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Extended</a:t>
                      </a:r>
                      <a:r>
                        <a:rPr lang="en-US" baseline="0" dirty="0"/>
                        <a:t>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Material possessions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Hunter success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Domestic skills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Achievement-oriented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Individualism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Responsibility to tribe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Left Arrow 4"/>
          <p:cNvSpPr/>
          <p:nvPr/>
        </p:nvSpPr>
        <p:spPr>
          <a:xfrm>
            <a:off x="9448800" y="15240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9448800" y="54102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9448800" y="46482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9448800" y="34290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9448800" y="22860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9448800" y="65532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476500" y="4572000"/>
            <a:ext cx="41910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476500" y="2209800"/>
            <a:ext cx="41910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p Arrow 1"/>
          <p:cNvSpPr/>
          <p:nvPr/>
        </p:nvSpPr>
        <p:spPr>
          <a:xfrm rot="2577204">
            <a:off x="1076925" y="239257"/>
            <a:ext cx="762000" cy="144780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18944549">
            <a:off x="6232325" y="212859"/>
            <a:ext cx="762000" cy="144780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best engineering and architectural designs combined with excellent construction practices can still result in complete project failure if your team lacks cross-cultural skills. </a:t>
            </a:r>
          </a:p>
        </p:txBody>
      </p:sp>
    </p:spTree>
    <p:extLst>
      <p:ext uri="{BB962C8B-B14F-4D97-AF65-F5344CB8AC3E}">
        <p14:creationId xmlns:p14="http://schemas.microsoft.com/office/powerpoint/2010/main" val="319763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679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6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NON-NATIVE</a:t>
                      </a:r>
                      <a:r>
                        <a:rPr lang="en-US" baseline="0" dirty="0"/>
                        <a:t> 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NATIVE 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Early demonstration</a:t>
                      </a:r>
                      <a:r>
                        <a:rPr lang="en-US" baseline="0" dirty="0"/>
                        <a:t> of learning, seeking to please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Early age – respect through</a:t>
                      </a:r>
                      <a:r>
                        <a:rPr lang="en-US" baseline="0" dirty="0"/>
                        <a:t> silence &amp; observation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164">
                <a:tc>
                  <a:txBody>
                    <a:bodyPr/>
                    <a:lstStyle/>
                    <a:p>
                      <a:r>
                        <a:rPr lang="en-US" dirty="0"/>
                        <a:t>Speaks to many people who give perspective to life; no need to</a:t>
                      </a:r>
                      <a:r>
                        <a:rPr lang="en-US" baseline="0" dirty="0"/>
                        <a:t> talk to those he is close 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Converses at length with those he is close to; watches and gives respect to those he does not know</a:t>
                      </a:r>
                      <a:r>
                        <a:rPr lang="en-US" baseline="0" dirty="0"/>
                        <a:t> well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Values conversation as a way to get to know 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Values observance as a way to get to know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5713">
                <a:tc>
                  <a:txBody>
                    <a:bodyPr/>
                    <a:lstStyle/>
                    <a:p>
                      <a:r>
                        <a:rPr lang="en-US" dirty="0"/>
                        <a:t>Learns through</a:t>
                      </a:r>
                      <a:r>
                        <a:rPr lang="en-US" baseline="0" dirty="0"/>
                        <a:t> trial and error; teacher expects native students to demonstrate knowledge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 listen and learn; don’t answer,</a:t>
                      </a:r>
                      <a:r>
                        <a:rPr lang="en-US" baseline="0" dirty="0"/>
                        <a:t> question, or demonstrate skills unless they know the answer or are adept at the skill; unable to meet expectations of non-native teachers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5863">
                <a:tc>
                  <a:txBody>
                    <a:bodyPr/>
                    <a:lstStyle/>
                    <a:p>
                      <a:r>
                        <a:rPr lang="en-US" dirty="0"/>
                        <a:t>“Puts best</a:t>
                      </a:r>
                      <a:r>
                        <a:rPr lang="en-US" baseline="0" dirty="0"/>
                        <a:t> foot forward;” presents positive self-image and high hopes for the future; interprets native’s not boasting or speaking of future as lack of self-confidence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acceptable to “boast” or speak of the future</a:t>
                      </a:r>
                      <a:r>
                        <a:rPr lang="en-US" baseline="0" dirty="0"/>
                        <a:t> (makes job interviews difficult)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Communicates rapidly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Thinks</a:t>
                      </a:r>
                      <a:r>
                        <a:rPr lang="en-US" baseline="0" dirty="0"/>
                        <a:t> before answering; long pauses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Must have closure for courtesy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closure; may hang up without saying good-bye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Direct 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Indirect</a:t>
                      </a:r>
                      <a:r>
                        <a:rPr lang="en-US" baseline="0" dirty="0"/>
                        <a:t> messages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Left Arrow 4"/>
          <p:cNvSpPr/>
          <p:nvPr/>
        </p:nvSpPr>
        <p:spPr>
          <a:xfrm>
            <a:off x="9753600" y="4343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9753600" y="3657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9753600" y="609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928" y="2133600"/>
            <a:ext cx="89916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76200" y="2438400"/>
            <a:ext cx="1828800" cy="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648200" y="2438400"/>
            <a:ext cx="1752600" cy="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D3D8EEA-A7E9-4A0C-B003-1B781A9BD300}"/>
              </a:ext>
            </a:extLst>
          </p:cNvPr>
          <p:cNvSpPr/>
          <p:nvPr/>
        </p:nvSpPr>
        <p:spPr>
          <a:xfrm>
            <a:off x="3733800" y="46038"/>
            <a:ext cx="1981200" cy="33496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0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679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6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NON-NATIVE</a:t>
                      </a:r>
                      <a:r>
                        <a:rPr lang="en-US" baseline="0" dirty="0"/>
                        <a:t> 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NATIVE 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Early demonstration</a:t>
                      </a:r>
                      <a:r>
                        <a:rPr lang="en-US" baseline="0" dirty="0"/>
                        <a:t> of learning, seeking to please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Early age – respect through</a:t>
                      </a:r>
                      <a:r>
                        <a:rPr lang="en-US" baseline="0" dirty="0"/>
                        <a:t> silence &amp; observation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164">
                <a:tc>
                  <a:txBody>
                    <a:bodyPr/>
                    <a:lstStyle/>
                    <a:p>
                      <a:r>
                        <a:rPr lang="en-US" dirty="0"/>
                        <a:t>Speaks to many people who give perspective to life; no need to</a:t>
                      </a:r>
                      <a:r>
                        <a:rPr lang="en-US" baseline="0" dirty="0"/>
                        <a:t> talk to those he is close 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Converses at length with those he is close to; watches and gives respect to those he does not know</a:t>
                      </a:r>
                      <a:r>
                        <a:rPr lang="en-US" baseline="0" dirty="0"/>
                        <a:t> well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Values conversation as a way to get to know 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Values observance as a way to get to know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5713">
                <a:tc>
                  <a:txBody>
                    <a:bodyPr/>
                    <a:lstStyle/>
                    <a:p>
                      <a:r>
                        <a:rPr lang="en-US" dirty="0"/>
                        <a:t>Learns through</a:t>
                      </a:r>
                      <a:r>
                        <a:rPr lang="en-US" baseline="0" dirty="0"/>
                        <a:t> trial and error; teacher expects native students to demonstrate knowledge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 listen and learn; don’t answer,</a:t>
                      </a:r>
                      <a:r>
                        <a:rPr lang="en-US" baseline="0" dirty="0"/>
                        <a:t> question, or demonstrate skills unless they know the answer or are adept at the skill; unable to meet expectations of non-native teachers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5863">
                <a:tc>
                  <a:txBody>
                    <a:bodyPr/>
                    <a:lstStyle/>
                    <a:p>
                      <a:r>
                        <a:rPr lang="en-US" dirty="0"/>
                        <a:t>“Puts best</a:t>
                      </a:r>
                      <a:r>
                        <a:rPr lang="en-US" baseline="0" dirty="0"/>
                        <a:t> foot forward;” presents positive self-image and high hopes for the future; interprets native’s not boasting or speaking of future as lack of self-confidence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acceptable to “boast” or speak of the future</a:t>
                      </a:r>
                      <a:r>
                        <a:rPr lang="en-US" baseline="0" dirty="0"/>
                        <a:t> (makes job interviews difficult)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Communicates rapidly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Thinks</a:t>
                      </a:r>
                      <a:r>
                        <a:rPr lang="en-US" baseline="0" dirty="0"/>
                        <a:t> before answering; long pauses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Must have closure for courtesy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closure; may hang up without saying good-bye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Direct 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Indirect</a:t>
                      </a:r>
                      <a:r>
                        <a:rPr lang="en-US" baseline="0" dirty="0"/>
                        <a:t> messages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Left Arrow 4"/>
          <p:cNvSpPr/>
          <p:nvPr/>
        </p:nvSpPr>
        <p:spPr>
          <a:xfrm>
            <a:off x="9753600" y="4343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9753600" y="3657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9753600" y="609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0" y="2667000"/>
            <a:ext cx="9144000" cy="2819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648200" y="3886200"/>
            <a:ext cx="2667000" cy="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76200" y="3048000"/>
            <a:ext cx="4419600" cy="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563E207D-1505-4B94-BB81-14CFF845C4B7}"/>
              </a:ext>
            </a:extLst>
          </p:cNvPr>
          <p:cNvSpPr/>
          <p:nvPr/>
        </p:nvSpPr>
        <p:spPr>
          <a:xfrm>
            <a:off x="3733800" y="46038"/>
            <a:ext cx="1981200" cy="33496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393873-29E3-4A60-8E89-22585AE321E5}"/>
              </a:ext>
            </a:extLst>
          </p:cNvPr>
          <p:cNvCxnSpPr>
            <a:cxnSpLocks/>
          </p:cNvCxnSpPr>
          <p:nvPr/>
        </p:nvCxnSpPr>
        <p:spPr>
          <a:xfrm>
            <a:off x="76200" y="3352800"/>
            <a:ext cx="3962400" cy="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A6C85B-6BA6-4F66-8D75-603218F77763}"/>
              </a:ext>
            </a:extLst>
          </p:cNvPr>
          <p:cNvCxnSpPr>
            <a:cxnSpLocks/>
          </p:cNvCxnSpPr>
          <p:nvPr/>
        </p:nvCxnSpPr>
        <p:spPr>
          <a:xfrm>
            <a:off x="76200" y="4495800"/>
            <a:ext cx="2209800" cy="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954D8E-DB90-45AB-B6D2-35BADDB40F4D}"/>
              </a:ext>
            </a:extLst>
          </p:cNvPr>
          <p:cNvCxnSpPr>
            <a:cxnSpLocks/>
          </p:cNvCxnSpPr>
          <p:nvPr/>
        </p:nvCxnSpPr>
        <p:spPr>
          <a:xfrm>
            <a:off x="4658360" y="4516120"/>
            <a:ext cx="2352040" cy="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069158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679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6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NON-NATIVE</a:t>
                      </a:r>
                      <a:r>
                        <a:rPr lang="en-US" baseline="0" dirty="0"/>
                        <a:t> 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NATIVE 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Early demonstration</a:t>
                      </a:r>
                      <a:r>
                        <a:rPr lang="en-US" baseline="0" dirty="0"/>
                        <a:t> of learning, seeking to please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Early age – respect through</a:t>
                      </a:r>
                      <a:r>
                        <a:rPr lang="en-US" baseline="0" dirty="0"/>
                        <a:t> silence &amp; observation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164">
                <a:tc>
                  <a:txBody>
                    <a:bodyPr/>
                    <a:lstStyle/>
                    <a:p>
                      <a:r>
                        <a:rPr lang="en-US" dirty="0"/>
                        <a:t>Speaks to many people who give perspective to life; no need to</a:t>
                      </a:r>
                      <a:r>
                        <a:rPr lang="en-US" baseline="0" dirty="0"/>
                        <a:t> talk to those he is close 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Converses at length with those he is close to; watches and gives respect to those he does not know</a:t>
                      </a:r>
                      <a:r>
                        <a:rPr lang="en-US" baseline="0" dirty="0"/>
                        <a:t> well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Values conversation as a way to get to know 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Values observance as a way to get to know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5713">
                <a:tc>
                  <a:txBody>
                    <a:bodyPr/>
                    <a:lstStyle/>
                    <a:p>
                      <a:r>
                        <a:rPr lang="en-US" dirty="0"/>
                        <a:t>Learns through</a:t>
                      </a:r>
                      <a:r>
                        <a:rPr lang="en-US" baseline="0" dirty="0"/>
                        <a:t> trial and error; teacher expects native students to demonstrate knowledge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 listen and learn; don’t answer,</a:t>
                      </a:r>
                      <a:r>
                        <a:rPr lang="en-US" baseline="0" dirty="0"/>
                        <a:t> question, or demonstrate skills unless they know the answer or are adept at the skill; unable to meet expectations of non-native teachers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5863">
                <a:tc>
                  <a:txBody>
                    <a:bodyPr/>
                    <a:lstStyle/>
                    <a:p>
                      <a:r>
                        <a:rPr lang="en-US" dirty="0"/>
                        <a:t>“Puts best</a:t>
                      </a:r>
                      <a:r>
                        <a:rPr lang="en-US" baseline="0" dirty="0"/>
                        <a:t> foot forward;” presents positive self-image and high hopes for the future; interprets native’s not boasting or speaking of future as lack of self-confidence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acceptable to “boast” or speak of the future</a:t>
                      </a:r>
                      <a:r>
                        <a:rPr lang="en-US" baseline="0" dirty="0"/>
                        <a:t> (makes job interviews difficult)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Communicates rapidly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Thinks</a:t>
                      </a:r>
                      <a:r>
                        <a:rPr lang="en-US" baseline="0" dirty="0"/>
                        <a:t> before answering; long pauses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Must have closure for courtesy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closure; may hang up without saying good-bye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Direct 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Indirect</a:t>
                      </a:r>
                      <a:r>
                        <a:rPr lang="en-US" baseline="0" dirty="0"/>
                        <a:t> messages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Left Arrow 4"/>
          <p:cNvSpPr/>
          <p:nvPr/>
        </p:nvSpPr>
        <p:spPr>
          <a:xfrm>
            <a:off x="9753600" y="4343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9753600" y="3657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9753600" y="609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0" y="5410200"/>
            <a:ext cx="91440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5CC8456A-520D-4063-A156-6ED173FC40D7}"/>
              </a:ext>
            </a:extLst>
          </p:cNvPr>
          <p:cNvSpPr/>
          <p:nvPr/>
        </p:nvSpPr>
        <p:spPr>
          <a:xfrm>
            <a:off x="3733800" y="46038"/>
            <a:ext cx="1981200" cy="33496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679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6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NON-NATIVE</a:t>
                      </a:r>
                      <a:r>
                        <a:rPr lang="en-US" baseline="0" dirty="0"/>
                        <a:t> 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NATIVE 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Early demonstration</a:t>
                      </a:r>
                      <a:r>
                        <a:rPr lang="en-US" baseline="0" dirty="0"/>
                        <a:t> of learning, seeking to please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Early age – respect through</a:t>
                      </a:r>
                      <a:r>
                        <a:rPr lang="en-US" baseline="0" dirty="0"/>
                        <a:t> silence &amp; observation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164">
                <a:tc>
                  <a:txBody>
                    <a:bodyPr/>
                    <a:lstStyle/>
                    <a:p>
                      <a:r>
                        <a:rPr lang="en-US" dirty="0"/>
                        <a:t>Speaks to many people who give perspective to life; no need to</a:t>
                      </a:r>
                      <a:r>
                        <a:rPr lang="en-US" baseline="0" dirty="0"/>
                        <a:t> talk to those he is close 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Converses at length with those he is close to; watches and gives respect to those he does not know</a:t>
                      </a:r>
                      <a:r>
                        <a:rPr lang="en-US" baseline="0" dirty="0"/>
                        <a:t> well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Values conversation as a way to get to know 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Values observance as a way to get to know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5713">
                <a:tc>
                  <a:txBody>
                    <a:bodyPr/>
                    <a:lstStyle/>
                    <a:p>
                      <a:r>
                        <a:rPr lang="en-US" dirty="0"/>
                        <a:t>Learns through</a:t>
                      </a:r>
                      <a:r>
                        <a:rPr lang="en-US" baseline="0" dirty="0"/>
                        <a:t> trial and error; teacher expects native students to demonstrate knowledge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 listen and learn; don’t answer,</a:t>
                      </a:r>
                      <a:r>
                        <a:rPr lang="en-US" baseline="0" dirty="0"/>
                        <a:t> question, or demonstrate skills unless they know the answer or are adept at the skill; unable to meet expectations of non-native teachers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5863">
                <a:tc>
                  <a:txBody>
                    <a:bodyPr/>
                    <a:lstStyle/>
                    <a:p>
                      <a:r>
                        <a:rPr lang="en-US" dirty="0"/>
                        <a:t>“Puts best</a:t>
                      </a:r>
                      <a:r>
                        <a:rPr lang="en-US" baseline="0" dirty="0"/>
                        <a:t> foot forward;” presents positive self-image and high hopes for the future; interprets native’s not boasting or speaking of future as lack of self-confidence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acceptable to “boast” or speak of the future</a:t>
                      </a:r>
                      <a:r>
                        <a:rPr lang="en-US" baseline="0" dirty="0"/>
                        <a:t> (makes job interviews difficult)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Communicates rapidly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Thinks</a:t>
                      </a:r>
                      <a:r>
                        <a:rPr lang="en-US" baseline="0" dirty="0"/>
                        <a:t> before answering; long pauses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Must have closure for courtesy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closure; may hang up without saying good-bye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Direct 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Indirect</a:t>
                      </a:r>
                      <a:r>
                        <a:rPr lang="en-US" baseline="0" dirty="0"/>
                        <a:t> messages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Left Arrow 4"/>
          <p:cNvSpPr/>
          <p:nvPr/>
        </p:nvSpPr>
        <p:spPr>
          <a:xfrm>
            <a:off x="9753600" y="4343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9753600" y="3657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9753600" y="609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0" y="5791200"/>
            <a:ext cx="91440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828DE6FE-9D1F-42C5-8DEE-EBA02AA89915}"/>
              </a:ext>
            </a:extLst>
          </p:cNvPr>
          <p:cNvSpPr/>
          <p:nvPr/>
        </p:nvSpPr>
        <p:spPr>
          <a:xfrm>
            <a:off x="3733800" y="46038"/>
            <a:ext cx="1981200" cy="33496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7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679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6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NON-NATIVE</a:t>
                      </a:r>
                      <a:r>
                        <a:rPr lang="en-US" baseline="0" dirty="0"/>
                        <a:t> 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NATIVE 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Early demonstration</a:t>
                      </a:r>
                      <a:r>
                        <a:rPr lang="en-US" baseline="0" dirty="0"/>
                        <a:t> of learning, seeking to please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Early age – respect through</a:t>
                      </a:r>
                      <a:r>
                        <a:rPr lang="en-US" baseline="0" dirty="0"/>
                        <a:t> silence &amp; observation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164">
                <a:tc>
                  <a:txBody>
                    <a:bodyPr/>
                    <a:lstStyle/>
                    <a:p>
                      <a:r>
                        <a:rPr lang="en-US" dirty="0"/>
                        <a:t>Speaks to many people who give perspective to life; no need to</a:t>
                      </a:r>
                      <a:r>
                        <a:rPr lang="en-US" baseline="0" dirty="0"/>
                        <a:t> talk to those he is close 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Converses at length with those he is close to; watches and gives respect to those he does not know</a:t>
                      </a:r>
                      <a:r>
                        <a:rPr lang="en-US" baseline="0" dirty="0"/>
                        <a:t> well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Values conversation as a way to get to know 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Values observance as a way to get to know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5713">
                <a:tc>
                  <a:txBody>
                    <a:bodyPr/>
                    <a:lstStyle/>
                    <a:p>
                      <a:r>
                        <a:rPr lang="en-US" dirty="0"/>
                        <a:t>Learns through</a:t>
                      </a:r>
                      <a:r>
                        <a:rPr lang="en-US" baseline="0" dirty="0"/>
                        <a:t> trial and error; teacher expects native students to demonstrate knowledge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 listen and learn; don’t answer,</a:t>
                      </a:r>
                      <a:r>
                        <a:rPr lang="en-US" baseline="0" dirty="0"/>
                        <a:t> question, or demonstrate skills unless they know the answer or are adept at the skill; unable to meet expectations of non-native teachers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5863">
                <a:tc>
                  <a:txBody>
                    <a:bodyPr/>
                    <a:lstStyle/>
                    <a:p>
                      <a:r>
                        <a:rPr lang="en-US" dirty="0"/>
                        <a:t>“Puts best</a:t>
                      </a:r>
                      <a:r>
                        <a:rPr lang="en-US" baseline="0" dirty="0"/>
                        <a:t> foot forward;” presents positive self-image and high hopes for the future; interprets native’s not boasting or speaking of future as lack of self-confidence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acceptable to “boast” or speak of the future</a:t>
                      </a:r>
                      <a:r>
                        <a:rPr lang="en-US" baseline="0" dirty="0"/>
                        <a:t> (makes job interviews difficult)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Communicates rapidly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Thinks</a:t>
                      </a:r>
                      <a:r>
                        <a:rPr lang="en-US" baseline="0" dirty="0"/>
                        <a:t> before answering; long pauses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315">
                <a:tc>
                  <a:txBody>
                    <a:bodyPr/>
                    <a:lstStyle/>
                    <a:p>
                      <a:r>
                        <a:rPr lang="en-US" dirty="0"/>
                        <a:t>Must have closure for courtesy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closure; may hang up without saying good-bye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50">
                <a:tc>
                  <a:txBody>
                    <a:bodyPr/>
                    <a:lstStyle/>
                    <a:p>
                      <a:r>
                        <a:rPr lang="en-US" dirty="0"/>
                        <a:t>Direct 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Indirect</a:t>
                      </a:r>
                      <a:r>
                        <a:rPr lang="en-US" baseline="0" dirty="0"/>
                        <a:t> messages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Left Arrow 4"/>
          <p:cNvSpPr/>
          <p:nvPr/>
        </p:nvSpPr>
        <p:spPr>
          <a:xfrm>
            <a:off x="9753600" y="4343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9753600" y="3657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9753600" y="609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0" y="6396354"/>
            <a:ext cx="9144000" cy="3651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828DE6FE-9D1F-42C5-8DEE-EBA02AA89915}"/>
              </a:ext>
            </a:extLst>
          </p:cNvPr>
          <p:cNvSpPr/>
          <p:nvPr/>
        </p:nvSpPr>
        <p:spPr>
          <a:xfrm>
            <a:off x="3733800" y="46038"/>
            <a:ext cx="1981200" cy="33496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4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6835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7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SPEAKERS THINK…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ATHAPASKANS THINK…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4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Presentation of Self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do not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talk too much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keep silent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always talk first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avoid situations of talking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talk to people</a:t>
                      </a:r>
                      <a:r>
                        <a:rPr lang="en-US" baseline="0" dirty="0"/>
                        <a:t> they do not know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play down</a:t>
                      </a:r>
                      <a:r>
                        <a:rPr lang="en-US" baseline="0" dirty="0"/>
                        <a:t> their abilities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brag about themselves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act as if they expect things to be given</a:t>
                      </a:r>
                      <a:r>
                        <a:rPr lang="en-US" baseline="0" dirty="0"/>
                        <a:t> to them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do not help people even when they 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deny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always talk about what is going to happen later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1288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Distribution of Talk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avoid direct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ask too many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never start a conversation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always interrupt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talk off the 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only talk about what they are interested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never say anything</a:t>
                      </a:r>
                      <a:r>
                        <a:rPr lang="en-US" baseline="0" dirty="0"/>
                        <a:t> about themselves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don’t give others a chance to talk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are slow to take a turn in</a:t>
                      </a:r>
                      <a:r>
                        <a:rPr lang="en-US" baseline="0" dirty="0"/>
                        <a:t> talking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They just go on and on when they talk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Left Arrow 4"/>
          <p:cNvSpPr/>
          <p:nvPr/>
        </p:nvSpPr>
        <p:spPr>
          <a:xfrm>
            <a:off x="9448800" y="3581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5400" y="1219200"/>
            <a:ext cx="90424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7245C6-6A26-40E2-93CA-A79980A1231B}"/>
              </a:ext>
            </a:extLst>
          </p:cNvPr>
          <p:cNvCxnSpPr>
            <a:cxnSpLocks/>
          </p:cNvCxnSpPr>
          <p:nvPr/>
        </p:nvCxnSpPr>
        <p:spPr>
          <a:xfrm>
            <a:off x="3810000" y="187960"/>
            <a:ext cx="1752600" cy="0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991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6835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7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SPEAKERS THINK…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ATHAPASKANS THINK…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4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Presentation of Self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do not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talk too much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keep silent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always talk first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avoid situations of talking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talk to people</a:t>
                      </a:r>
                      <a:r>
                        <a:rPr lang="en-US" baseline="0" dirty="0"/>
                        <a:t> they do not know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play down</a:t>
                      </a:r>
                      <a:r>
                        <a:rPr lang="en-US" baseline="0" dirty="0"/>
                        <a:t> their abilities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brag about themselves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act as if they expect things to be given</a:t>
                      </a:r>
                      <a:r>
                        <a:rPr lang="en-US" baseline="0" dirty="0"/>
                        <a:t> to them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do not help people even when they 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deny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always talk about what is going to happen later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1288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Distribution of Talk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avoid direct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ask too many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never start a conversation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always interrupt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talk off the 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only talk about what they are interested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never say anything</a:t>
                      </a:r>
                      <a:r>
                        <a:rPr lang="en-US" baseline="0" dirty="0"/>
                        <a:t> about themselves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don’t give others a chance to talk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are slow to take a turn in</a:t>
                      </a:r>
                      <a:r>
                        <a:rPr lang="en-US" baseline="0" dirty="0"/>
                        <a:t> talking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They just go on and on when they talk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Left Arrow 4"/>
          <p:cNvSpPr/>
          <p:nvPr/>
        </p:nvSpPr>
        <p:spPr>
          <a:xfrm>
            <a:off x="9448800" y="3581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5400" y="2743200"/>
            <a:ext cx="90424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732B73-F8A0-4A66-8FE0-15A597777708}"/>
              </a:ext>
            </a:extLst>
          </p:cNvPr>
          <p:cNvCxnSpPr>
            <a:cxnSpLocks/>
          </p:cNvCxnSpPr>
          <p:nvPr/>
        </p:nvCxnSpPr>
        <p:spPr>
          <a:xfrm>
            <a:off x="3810000" y="187960"/>
            <a:ext cx="1752600" cy="0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316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2444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9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SPEAKERS THINK…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ATHAPASKANS THINK…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8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Contents of Talk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are too indirect, too explicit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are not careful about how they talk about people or things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don’t make 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just leave without saying</a:t>
                      </a:r>
                      <a:r>
                        <a:rPr lang="en-US" baseline="0" dirty="0"/>
                        <a:t> anything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have to say good-bye</a:t>
                      </a:r>
                      <a:r>
                        <a:rPr lang="en-US" baseline="0" dirty="0"/>
                        <a:t> even when you are the one who is leaving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Content Placeholder 2"/>
          <p:cNvGraphicFramePr>
            <a:graphicFrameLocks/>
          </p:cNvGraphicFramePr>
          <p:nvPr/>
        </p:nvGraphicFramePr>
        <p:xfrm>
          <a:off x="0" y="2496338"/>
          <a:ext cx="9144000" cy="382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BODY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 TO NON-NATIVE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 TO NATIVE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98">
                <a:tc>
                  <a:txBody>
                    <a:bodyPr/>
                    <a:lstStyle/>
                    <a:p>
                      <a:r>
                        <a:rPr lang="en-US" dirty="0"/>
                        <a:t>Nodding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understand what you are</a:t>
                      </a:r>
                      <a:r>
                        <a:rPr lang="en-US" baseline="0" dirty="0"/>
                        <a:t> saying”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hear what you are saying”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Raised eyebrows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surprised</a:t>
                      </a:r>
                      <a:r>
                        <a:rPr lang="en-US" baseline="0" dirty="0"/>
                        <a:t> by what I am seeing or hearing”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“Yes, I agree with what you are saying”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Furrowed brow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listening</a:t>
                      </a:r>
                      <a:r>
                        <a:rPr lang="en-US" baseline="0" dirty="0"/>
                        <a:t> very carefully to what you are saying” or “I question the truth in what I am seeing or hearing”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“No” or “I am displeased with you”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Tapping pencil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distracted”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bored”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Arms tight to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cold”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want to</a:t>
                      </a:r>
                      <a:r>
                        <a:rPr lang="en-US" baseline="0" dirty="0"/>
                        <a:t> maintain an impersonal distance to you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No eye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lying to you”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respect</a:t>
                      </a:r>
                      <a:r>
                        <a:rPr lang="en-US" baseline="0" dirty="0"/>
                        <a:t> you”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Left Arrow 7"/>
          <p:cNvSpPr/>
          <p:nvPr/>
        </p:nvSpPr>
        <p:spPr>
          <a:xfrm>
            <a:off x="9601200" y="4343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9601200" y="5943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0640" y="2829560"/>
            <a:ext cx="90424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9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2444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9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SPEAKERS THINK…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ATHAPASKANS THINK…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8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Contents of Talk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are too indirect, too explicit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are not careful about how they talk about people or things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don’t make 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just leave without saying</a:t>
                      </a:r>
                      <a:r>
                        <a:rPr lang="en-US" baseline="0" dirty="0"/>
                        <a:t> anything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have to say good-bye</a:t>
                      </a:r>
                      <a:r>
                        <a:rPr lang="en-US" baseline="0" dirty="0"/>
                        <a:t> even when you are the one who is leaving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Content Placeholder 2"/>
          <p:cNvGraphicFramePr>
            <a:graphicFrameLocks/>
          </p:cNvGraphicFramePr>
          <p:nvPr/>
        </p:nvGraphicFramePr>
        <p:xfrm>
          <a:off x="0" y="2496338"/>
          <a:ext cx="9144000" cy="382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BODY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 TO NON-NATIVE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 TO NATIVE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98">
                <a:tc>
                  <a:txBody>
                    <a:bodyPr/>
                    <a:lstStyle/>
                    <a:p>
                      <a:r>
                        <a:rPr lang="en-US" dirty="0"/>
                        <a:t>Nodding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understand what you are</a:t>
                      </a:r>
                      <a:r>
                        <a:rPr lang="en-US" baseline="0" dirty="0"/>
                        <a:t> saying”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hear what you are saying”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Raised eyebrows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surprised</a:t>
                      </a:r>
                      <a:r>
                        <a:rPr lang="en-US" baseline="0" dirty="0"/>
                        <a:t> by what I am seeing or hearing”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“Yes, I agree with what you are saying”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Furrowed brow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listening</a:t>
                      </a:r>
                      <a:r>
                        <a:rPr lang="en-US" baseline="0" dirty="0"/>
                        <a:t> very carefully to what you are saying” or “I question the truth in what I am seeing or hearing”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“No” or “I am displeased with you”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Tapping pencil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distracted”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bored”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Arms tight to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cold”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want to</a:t>
                      </a:r>
                      <a:r>
                        <a:rPr lang="en-US" baseline="0" dirty="0"/>
                        <a:t> maintain an impersonal distance to you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No eye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lying to you”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respect</a:t>
                      </a:r>
                      <a:r>
                        <a:rPr lang="en-US" baseline="0" dirty="0"/>
                        <a:t> you”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Left Arrow 7"/>
          <p:cNvSpPr/>
          <p:nvPr/>
        </p:nvSpPr>
        <p:spPr>
          <a:xfrm>
            <a:off x="9601200" y="4343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9601200" y="5943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400" y="3303896"/>
            <a:ext cx="90424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92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2444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9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SPEAKERS THINK…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ATHAPASKANS THINK…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8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Contents of Talk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are too indirect, too explicit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are not careful about how they talk about people or things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don’t make 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just leave without saying</a:t>
                      </a:r>
                      <a:r>
                        <a:rPr lang="en-US" baseline="0" dirty="0"/>
                        <a:t> anything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have to say good-bye</a:t>
                      </a:r>
                      <a:r>
                        <a:rPr lang="en-US" baseline="0" dirty="0"/>
                        <a:t> even when you are the one who is leaving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Content Placeholder 2"/>
          <p:cNvGraphicFramePr>
            <a:graphicFrameLocks/>
          </p:cNvGraphicFramePr>
          <p:nvPr/>
        </p:nvGraphicFramePr>
        <p:xfrm>
          <a:off x="0" y="2496338"/>
          <a:ext cx="9144000" cy="382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BODY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 TO NON-NATIVE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 TO NATIVE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98">
                <a:tc>
                  <a:txBody>
                    <a:bodyPr/>
                    <a:lstStyle/>
                    <a:p>
                      <a:r>
                        <a:rPr lang="en-US" dirty="0"/>
                        <a:t>Nodding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understand what you are</a:t>
                      </a:r>
                      <a:r>
                        <a:rPr lang="en-US" baseline="0" dirty="0"/>
                        <a:t> saying”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hear what you are saying”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Raised eyebrows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surprised</a:t>
                      </a:r>
                      <a:r>
                        <a:rPr lang="en-US" baseline="0" dirty="0"/>
                        <a:t> by what I am seeing or hearing”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“Yes, I agree with what you are saying”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Furrowed brow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listening</a:t>
                      </a:r>
                      <a:r>
                        <a:rPr lang="en-US" baseline="0" dirty="0"/>
                        <a:t> very carefully to what you are saying” or “I question the truth in what I am seeing or hearing”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“No” or “I am displeased with you”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Tapping pencil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distracted”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bored”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Arms tight to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cold”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want to</a:t>
                      </a:r>
                      <a:r>
                        <a:rPr lang="en-US" baseline="0" dirty="0"/>
                        <a:t> maintain an impersonal distance to you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No eye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lying to you”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respect</a:t>
                      </a:r>
                      <a:r>
                        <a:rPr lang="en-US" baseline="0" dirty="0"/>
                        <a:t> you”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Left Arrow 7"/>
          <p:cNvSpPr/>
          <p:nvPr/>
        </p:nvSpPr>
        <p:spPr>
          <a:xfrm>
            <a:off x="9601200" y="4343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9601200" y="5943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400" y="3956712"/>
            <a:ext cx="9042400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87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williwaw.com/magento/media/catalog/product/cache/1/image/5e06319eda06f020e43594a9c230972d/a/k/ak-usa-map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462609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6396335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Map available from www.williwaw.com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00E40-E59A-4AF3-A2B2-396F407A817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295400" y="838200"/>
            <a:ext cx="2438400" cy="121920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Point Lay, AK</a:t>
            </a:r>
          </a:p>
        </p:txBody>
      </p:sp>
      <p:sp>
        <p:nvSpPr>
          <p:cNvPr id="4" name="Oval 3"/>
          <p:cNvSpPr/>
          <p:nvPr/>
        </p:nvSpPr>
        <p:spPr>
          <a:xfrm>
            <a:off x="3761096" y="1260144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09599"/>
            <a:ext cx="3784005" cy="6126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ight Arrow Callout 4"/>
          <p:cNvSpPr/>
          <p:nvPr/>
        </p:nvSpPr>
        <p:spPr>
          <a:xfrm>
            <a:off x="1295400" y="3733799"/>
            <a:ext cx="4572000" cy="1447801"/>
          </a:xfrm>
          <a:prstGeom prst="rightArrowCallou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Water &amp; sewer loops are buried under the roads</a:t>
            </a:r>
          </a:p>
        </p:txBody>
      </p:sp>
    </p:spTree>
    <p:extLst>
      <p:ext uri="{BB962C8B-B14F-4D97-AF65-F5344CB8AC3E}">
        <p14:creationId xmlns:p14="http://schemas.microsoft.com/office/powerpoint/2010/main" val="32910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5"/>
          <a:ext cx="9144000" cy="2444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9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SPEAKERS THINK…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ATHAPASKANS THINK…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8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Contents of Talk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are too indirect, too explicit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are not careful about how they talk about people or things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don’t make 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88">
                <a:tc>
                  <a:txBody>
                    <a:bodyPr/>
                    <a:lstStyle/>
                    <a:p>
                      <a:r>
                        <a:rPr lang="en-US" dirty="0"/>
                        <a:t>They just leave without saying</a:t>
                      </a:r>
                      <a:r>
                        <a:rPr lang="en-US" baseline="0" dirty="0"/>
                        <a:t> anything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They have to say good-bye</a:t>
                      </a:r>
                      <a:r>
                        <a:rPr lang="en-US" baseline="0" dirty="0"/>
                        <a:t> even when you are the one who is leaving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Content Placeholder 2"/>
          <p:cNvGraphicFramePr>
            <a:graphicFrameLocks/>
          </p:cNvGraphicFramePr>
          <p:nvPr/>
        </p:nvGraphicFramePr>
        <p:xfrm>
          <a:off x="0" y="2496338"/>
          <a:ext cx="9144000" cy="382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BODY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 TO NON-NATIVE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 TO NATIVE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98">
                <a:tc>
                  <a:txBody>
                    <a:bodyPr/>
                    <a:lstStyle/>
                    <a:p>
                      <a:r>
                        <a:rPr lang="en-US" dirty="0"/>
                        <a:t>Nodding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understand what you are</a:t>
                      </a:r>
                      <a:r>
                        <a:rPr lang="en-US" baseline="0" dirty="0"/>
                        <a:t> saying”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hear what you are saying”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Raised eyebrows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surprised</a:t>
                      </a:r>
                      <a:r>
                        <a:rPr lang="en-US" baseline="0" dirty="0"/>
                        <a:t> by what I am seeing or hearing”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“Yes, I agree with what you are saying”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Furrowed brow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listening</a:t>
                      </a:r>
                      <a:r>
                        <a:rPr lang="en-US" baseline="0" dirty="0"/>
                        <a:t> very carefully to what you are saying” or “I question the truth in what I am seeing or hearing”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“No” or “I am displeased with you”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Tapping pencil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distracted”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bored”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Arms tight to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cold”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want to</a:t>
                      </a:r>
                      <a:r>
                        <a:rPr lang="en-US" baseline="0" dirty="0"/>
                        <a:t> maintain an impersonal distance to you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502">
                <a:tc>
                  <a:txBody>
                    <a:bodyPr/>
                    <a:lstStyle/>
                    <a:p>
                      <a:r>
                        <a:rPr lang="en-US" dirty="0"/>
                        <a:t>No eye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lying to you”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respect</a:t>
                      </a:r>
                      <a:r>
                        <a:rPr lang="en-US" baseline="0" dirty="0"/>
                        <a:t> you”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Left Arrow 7"/>
          <p:cNvSpPr/>
          <p:nvPr/>
        </p:nvSpPr>
        <p:spPr>
          <a:xfrm>
            <a:off x="9601200" y="43434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9601200" y="5943600"/>
            <a:ext cx="685800" cy="228600"/>
          </a:xfrm>
          <a:prstGeom prst="leftArrow">
            <a:avLst/>
          </a:prstGeom>
          <a:solidFill>
            <a:srgbClr val="FFFF00"/>
          </a:solidFill>
          <a:ln>
            <a:solidFill>
              <a:srgbClr val="FB0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400" y="5929952"/>
            <a:ext cx="90424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8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Elders are highly respected</a:t>
            </a:r>
          </a:p>
          <a:p>
            <a:r>
              <a:rPr lang="en-US" dirty="0"/>
              <a:t>Considered wise by virtue of age and survival</a:t>
            </a:r>
          </a:p>
          <a:p>
            <a:r>
              <a:rPr lang="en-US" dirty="0"/>
              <a:t>Treat them with the utmost respect</a:t>
            </a:r>
          </a:p>
          <a:p>
            <a:r>
              <a:rPr lang="en-US" dirty="0"/>
              <a:t>Not doing so may cause offence and result in passive resistance to all you want to accomplish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the chief, mayor, village elders/leaders</a:t>
            </a:r>
          </a:p>
          <a:p>
            <a:r>
              <a:rPr lang="en-US" dirty="0"/>
              <a:t>Contact them to honor them – even if you are not dealing directly with them</a:t>
            </a:r>
          </a:p>
          <a:p>
            <a:r>
              <a:rPr lang="en-US" dirty="0"/>
              <a:t>Gain their support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16BF-F7CF-4863-93FD-DD7245D24D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41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Gatherings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Will likely not start on time</a:t>
            </a:r>
          </a:p>
          <a:p>
            <a:r>
              <a:rPr lang="en-US" dirty="0"/>
              <a:t>Will never end on time</a:t>
            </a:r>
          </a:p>
          <a:p>
            <a:endParaRPr lang="en-US" dirty="0"/>
          </a:p>
          <a:p>
            <a:r>
              <a:rPr lang="en-US" dirty="0"/>
              <a:t>People will come for food – even potlatches</a:t>
            </a:r>
          </a:p>
          <a:p>
            <a:r>
              <a:rPr lang="en-US" dirty="0"/>
              <a:t>The more door prizes you have, the more people will attend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They appreciate you showing an interest in their culture</a:t>
            </a:r>
          </a:p>
          <a:p>
            <a:pPr lvl="1"/>
            <a:r>
              <a:rPr lang="en-US" sz="2800" dirty="0"/>
              <a:t>Dance!</a:t>
            </a:r>
          </a:p>
          <a:p>
            <a:pPr lvl="1"/>
            <a:r>
              <a:rPr lang="en-US" sz="2800" dirty="0"/>
              <a:t>Beat the drum!</a:t>
            </a:r>
          </a:p>
          <a:p>
            <a:pPr lvl="1"/>
            <a:r>
              <a:rPr lang="en-US" sz="2800" dirty="0"/>
              <a:t>Eat their food (keep Ziplock in pocket)</a:t>
            </a:r>
          </a:p>
        </p:txBody>
      </p:sp>
    </p:spTree>
    <p:extLst>
      <p:ext uri="{BB962C8B-B14F-4D97-AF65-F5344CB8AC3E}">
        <p14:creationId xmlns:p14="http://schemas.microsoft.com/office/powerpoint/2010/main" val="2886532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Gatherings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Priority of serving food</a:t>
            </a:r>
          </a:p>
          <a:p>
            <a:pPr lvl="1"/>
            <a:r>
              <a:rPr lang="en-US" sz="2800" dirty="0"/>
              <a:t>Male elders</a:t>
            </a:r>
          </a:p>
          <a:p>
            <a:pPr lvl="1"/>
            <a:r>
              <a:rPr lang="en-US" sz="2800" dirty="0"/>
              <a:t>Female elders</a:t>
            </a:r>
          </a:p>
          <a:p>
            <a:pPr lvl="1"/>
            <a:r>
              <a:rPr lang="en-US" sz="2800" dirty="0"/>
              <a:t>Males</a:t>
            </a:r>
          </a:p>
          <a:p>
            <a:pPr lvl="1"/>
            <a:r>
              <a:rPr lang="en-US" sz="2800" dirty="0"/>
              <a:t>Females</a:t>
            </a:r>
          </a:p>
          <a:p>
            <a:pPr lvl="1"/>
            <a:r>
              <a:rPr lang="en-US" sz="2800" dirty="0"/>
              <a:t>Children feed themselves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Do not step over a backpack or personal item – do not move it – respect it</a:t>
            </a:r>
          </a:p>
        </p:txBody>
      </p:sp>
      <p:pic>
        <p:nvPicPr>
          <p:cNvPr id="5" name="Content Placeholder 5" descr="Guy Pet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1202" y="3657600"/>
            <a:ext cx="2623598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93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Introductions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may introduce themselves by giving:</a:t>
            </a:r>
          </a:p>
          <a:p>
            <a:pPr lvl="1"/>
            <a:r>
              <a:rPr lang="en-US" dirty="0"/>
              <a:t>Their non-native name</a:t>
            </a:r>
          </a:p>
          <a:p>
            <a:pPr lvl="1"/>
            <a:r>
              <a:rPr lang="en-US" dirty="0"/>
              <a:t>Their native name and its meaning</a:t>
            </a:r>
          </a:p>
          <a:p>
            <a:pPr lvl="1"/>
            <a:r>
              <a:rPr lang="en-US" dirty="0"/>
              <a:t>What village they are from</a:t>
            </a:r>
          </a:p>
          <a:p>
            <a:pPr lvl="1"/>
            <a:r>
              <a:rPr lang="en-US" dirty="0"/>
              <a:t>A brief family history</a:t>
            </a:r>
          </a:p>
          <a:p>
            <a:pPr lvl="1"/>
            <a:r>
              <a:rPr lang="en-US" dirty="0"/>
              <a:t>What brought them here for this gathering</a:t>
            </a:r>
          </a:p>
          <a:p>
            <a:r>
              <a:rPr lang="en-US" dirty="0"/>
              <a:t>It’s important for them know who you are and how you are connected to their village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19100" y="4800600"/>
            <a:ext cx="830580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9700" y="5801380"/>
            <a:ext cx="63246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Prepare your story before you get there!</a:t>
            </a:r>
          </a:p>
        </p:txBody>
      </p:sp>
    </p:spTree>
    <p:extLst>
      <p:ext uri="{BB962C8B-B14F-4D97-AF65-F5344CB8AC3E}">
        <p14:creationId xmlns:p14="http://schemas.microsoft.com/office/powerpoint/2010/main" val="24074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114800"/>
          </a:xfrm>
        </p:spPr>
        <p:txBody>
          <a:bodyPr>
            <a:normAutofit fontScale="92500"/>
          </a:bodyPr>
          <a:lstStyle/>
          <a:p>
            <a:r>
              <a:rPr lang="en-US" dirty="0"/>
              <a:t>English may not be their first language</a:t>
            </a:r>
          </a:p>
          <a:p>
            <a:r>
              <a:rPr lang="en-US" dirty="0"/>
              <a:t>Speak slowly in short sentences with no extra words</a:t>
            </a:r>
          </a:p>
          <a:p>
            <a:r>
              <a:rPr lang="en-US" dirty="0"/>
              <a:t>Pause often</a:t>
            </a:r>
          </a:p>
          <a:p>
            <a:r>
              <a:rPr lang="en-US" dirty="0"/>
              <a:t>Do not ask many questions – respect their privacy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5029200"/>
          </a:xfrm>
        </p:spPr>
        <p:txBody>
          <a:bodyPr>
            <a:normAutofit fontScale="92500"/>
          </a:bodyPr>
          <a:lstStyle/>
          <a:p>
            <a:r>
              <a:rPr lang="en-US" dirty="0"/>
              <a:t>If they are not responding…</a:t>
            </a:r>
          </a:p>
          <a:p>
            <a:pPr lvl="1"/>
            <a:r>
              <a:rPr lang="en-US" dirty="0"/>
              <a:t>They are trained to listen and watch</a:t>
            </a:r>
          </a:p>
          <a:p>
            <a:pPr lvl="1"/>
            <a:r>
              <a:rPr lang="en-US" dirty="0"/>
              <a:t>They may be processing what you said – wait </a:t>
            </a:r>
          </a:p>
          <a:p>
            <a:pPr lvl="1"/>
            <a:r>
              <a:rPr lang="en-US" dirty="0"/>
              <a:t>May have said “Yes” by raising their eyebrows or “No” by scrunching their eyebrows</a:t>
            </a:r>
          </a:p>
          <a:p>
            <a:pPr lvl="1"/>
            <a:r>
              <a:rPr lang="en-US" dirty="0"/>
              <a:t>May use their nose to point</a:t>
            </a:r>
          </a:p>
          <a:p>
            <a:pPr lvl="1"/>
            <a:r>
              <a:rPr lang="en-US" dirty="0"/>
              <a:t>They may not understand  what you said – wait – then say it a different way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16BF-F7CF-4863-93FD-DD7245D24D8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31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They often look down and do not make eye contact</a:t>
            </a:r>
          </a:p>
          <a:p>
            <a:r>
              <a:rPr lang="en-US" sz="2600" dirty="0"/>
              <a:t>In a lecture setting they will not look at you or your mouth – they may appear to be sleeping (esp. men), but they will be listening!</a:t>
            </a:r>
          </a:p>
          <a:p>
            <a:endParaRPr lang="en-US" sz="2600" dirty="0"/>
          </a:p>
        </p:txBody>
      </p:sp>
      <p:pic>
        <p:nvPicPr>
          <p:cNvPr id="5" name="Picture 3" descr="P100028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46440" y="1965960"/>
            <a:ext cx="2869824" cy="420624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16BF-F7CF-4863-93FD-DD7245D24D8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34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289560" y="1560726"/>
            <a:ext cx="4130040" cy="2096874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Ask one or two respected elders to help present the concepts to the villagers</a:t>
            </a:r>
          </a:p>
        </p:txBody>
      </p:sp>
      <p:pic>
        <p:nvPicPr>
          <p:cNvPr id="4" name="Picture 3" descr="IMG_4561.JPG"/>
          <p:cNvPicPr>
            <a:picLocks noChangeAspect="1"/>
          </p:cNvPicPr>
          <p:nvPr/>
        </p:nvPicPr>
        <p:blipFill>
          <a:blip r:embed="rId2" cstate="print"/>
          <a:srcRect l="18333" t="3333" r="29167" b="3333"/>
          <a:stretch>
            <a:fillRect/>
          </a:stretch>
        </p:blipFill>
        <p:spPr>
          <a:xfrm>
            <a:off x="4777740" y="762000"/>
            <a:ext cx="3909060" cy="52120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459699"/>
            <a:ext cx="4320540" cy="106430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Presenting/Training</a:t>
            </a:r>
          </a:p>
        </p:txBody>
      </p:sp>
      <p:pic>
        <p:nvPicPr>
          <p:cNvPr id="7" name="Picture 6" descr="IMG_1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" y="3657600"/>
            <a:ext cx="3779520" cy="28346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6C978-C887-4E5F-9C0A-6BB78221DAF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24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289560" y="1560726"/>
            <a:ext cx="4130040" cy="2096874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Perhaps bring a native person along to do most of the presenting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Follow native protocol</a:t>
            </a:r>
          </a:p>
        </p:txBody>
      </p:sp>
      <p:pic>
        <p:nvPicPr>
          <p:cNvPr id="8" name="Picture 7" descr="IMG_4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04800"/>
            <a:ext cx="4114800" cy="308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10000"/>
            <a:ext cx="48768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95775"/>
            <a:ext cx="3657600" cy="2057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46" y="4648200"/>
            <a:ext cx="1914492" cy="2103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6C978-C887-4E5F-9C0A-6BB78221DAF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459699"/>
            <a:ext cx="4320540" cy="106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Presenting/Training</a:t>
            </a:r>
          </a:p>
        </p:txBody>
      </p:sp>
    </p:spTree>
    <p:extLst>
      <p:ext uri="{BB962C8B-B14F-4D97-AF65-F5344CB8AC3E}">
        <p14:creationId xmlns:p14="http://schemas.microsoft.com/office/powerpoint/2010/main" val="1769101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00E40-E59A-4AF3-A2B2-396F407A817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6386" name="Picture 2" descr="C:\Users\admin\Documents\1-Business\1-Arctic Engineering Class\Powerpoints\1-Current powerpoints\Photos of Tanana Chiefs Conference 2018)\20180314_151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052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ocuments\1-Business\1-Arctic Engineering Class\Powerpoints\1-Current powerpoints\Photos of Tanana Chiefs Conference 2018)\20180314_1514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5"/>
          <a:stretch/>
        </p:blipFill>
        <p:spPr bwMode="auto">
          <a:xfrm>
            <a:off x="2667000" y="2790825"/>
            <a:ext cx="3296587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min\Documents\1-Business\1-Arctic Engineering Class\Powerpoints\1-Current powerpoints\Photos of Tanana Chiefs Conference 2018)\20180314_1516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20984"/>
          <a:stretch/>
        </p:blipFill>
        <p:spPr bwMode="auto">
          <a:xfrm>
            <a:off x="9269001" y="420370"/>
            <a:ext cx="278817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admin\Documents\1-Business\1-Arctic Engineering Class\Powerpoints\1-Current powerpoints\Photos of Tanana Chiefs Conference 2018)\20180314_1515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4" r="41148"/>
          <a:stretch/>
        </p:blipFill>
        <p:spPr bwMode="auto">
          <a:xfrm>
            <a:off x="22860" y="2209800"/>
            <a:ext cx="2468880" cy="3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85900" y="304800"/>
            <a:ext cx="6172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kern="0">
                <a:latin typeface="+mj-lt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dirty="0"/>
              <a:t>Native protocol at the Tanana Chiefs Conference in Fairbanks</a:t>
            </a:r>
          </a:p>
        </p:txBody>
      </p:sp>
    </p:spTree>
    <p:extLst>
      <p:ext uri="{BB962C8B-B14F-4D97-AF65-F5344CB8AC3E}">
        <p14:creationId xmlns:p14="http://schemas.microsoft.com/office/powerpoint/2010/main" val="352537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Background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Barrow (</a:t>
            </a:r>
            <a:r>
              <a:rPr lang="en-US" dirty="0" err="1"/>
              <a:t>Utquiagvik</a:t>
            </a:r>
            <a:r>
              <a:rPr lang="en-US" dirty="0"/>
              <a:t>) has mostly underground utilities; Pt. Lay residents wanted the same</a:t>
            </a:r>
          </a:p>
          <a:p>
            <a:r>
              <a:rPr lang="en-US" dirty="0"/>
              <a:t>Engineers recommended above ground lines</a:t>
            </a:r>
          </a:p>
          <a:p>
            <a:r>
              <a:rPr lang="en-US" dirty="0"/>
              <a:t>The people said, “No!” </a:t>
            </a:r>
          </a:p>
          <a:p>
            <a:r>
              <a:rPr lang="en-US" dirty="0"/>
              <a:t>Engineers couldn’t convince them</a:t>
            </a:r>
          </a:p>
          <a:p>
            <a:r>
              <a:rPr lang="en-US" dirty="0"/>
              <a:t>Acquiesced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Callout: Up Arrow 2">
            <a:extLst>
              <a:ext uri="{FF2B5EF4-FFF2-40B4-BE49-F238E27FC236}">
                <a16:creationId xmlns:a16="http://schemas.microsoft.com/office/drawing/2014/main" id="{413DFB01-DD85-42B6-938F-49F932C60F7D}"/>
              </a:ext>
            </a:extLst>
          </p:cNvPr>
          <p:cNvSpPr/>
          <p:nvPr/>
        </p:nvSpPr>
        <p:spPr>
          <a:xfrm>
            <a:off x="1238250" y="4343400"/>
            <a:ext cx="6667500" cy="2331085"/>
          </a:xfrm>
          <a:prstGeom prst="upArrowCallout">
            <a:avLst>
              <a:gd name="adj1" fmla="val 10412"/>
              <a:gd name="adj2" fmla="val 12540"/>
              <a:gd name="adj3" fmla="val 13749"/>
              <a:gd name="adj4" fmla="val 30693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Due to inability to work cross-culturally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B0338B36-650F-4A49-AB3A-307AD5EB70FC}"/>
              </a:ext>
            </a:extLst>
          </p:cNvPr>
          <p:cNvSpPr/>
          <p:nvPr/>
        </p:nvSpPr>
        <p:spPr>
          <a:xfrm>
            <a:off x="548640" y="4923472"/>
            <a:ext cx="2423160" cy="943928"/>
          </a:xfrm>
          <a:prstGeom prst="upArrowCallout">
            <a:avLst>
              <a:gd name="adj1" fmla="val 21176"/>
              <a:gd name="adj2" fmla="val 28875"/>
              <a:gd name="adj3" fmla="val 13749"/>
              <a:gd name="adj4" fmla="val 5975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Big mistake!</a:t>
            </a:r>
          </a:p>
        </p:txBody>
      </p:sp>
    </p:spTree>
    <p:extLst>
      <p:ext uri="{BB962C8B-B14F-4D97-AF65-F5344CB8AC3E}">
        <p14:creationId xmlns:p14="http://schemas.microsoft.com/office/powerpoint/2010/main" val="5168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16869" y="5145712"/>
            <a:ext cx="4310263" cy="1709928"/>
            <a:chOff x="2754214" y="5145712"/>
            <a:chExt cx="4310263" cy="17099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14589" r="35146" b="13555"/>
            <a:stretch/>
          </p:blipFill>
          <p:spPr>
            <a:xfrm>
              <a:off x="2754214" y="5145712"/>
              <a:ext cx="2539146" cy="17099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4203" r="61243" b="19273"/>
            <a:stretch/>
          </p:blipFill>
          <p:spPr>
            <a:xfrm>
              <a:off x="5293360" y="5145712"/>
              <a:ext cx="1771117" cy="170992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75920" y="0"/>
            <a:ext cx="8192161" cy="1709928"/>
            <a:chOff x="400681" y="1709928"/>
            <a:chExt cx="8192161" cy="17099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" t="15676" r="7307" b="11731"/>
            <a:stretch/>
          </p:blipFill>
          <p:spPr>
            <a:xfrm>
              <a:off x="400681" y="1709928"/>
              <a:ext cx="3796749" cy="170992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" t="14588" r="10167" b="25704"/>
            <a:stretch/>
          </p:blipFill>
          <p:spPr>
            <a:xfrm>
              <a:off x="4197430" y="1709928"/>
              <a:ext cx="4395412" cy="170992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372005" y="3430474"/>
            <a:ext cx="6399991" cy="1709928"/>
            <a:chOff x="-1676419" y="3402650"/>
            <a:chExt cx="6399991" cy="17099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4" t="9111" r="9834" b="20370"/>
            <a:stretch/>
          </p:blipFill>
          <p:spPr>
            <a:xfrm>
              <a:off x="958850" y="3402650"/>
              <a:ext cx="3764722" cy="17099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6" t="10000" r="10834"/>
            <a:stretch/>
          </p:blipFill>
          <p:spPr>
            <a:xfrm>
              <a:off x="-1676419" y="3402650"/>
              <a:ext cx="2635269" cy="170992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51027" y="1715237"/>
            <a:ext cx="7841946" cy="1709928"/>
            <a:chOff x="958850" y="-36724"/>
            <a:chExt cx="7841946" cy="17099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26" r="4355" b="34659"/>
            <a:stretch/>
          </p:blipFill>
          <p:spPr>
            <a:xfrm>
              <a:off x="958850" y="-36724"/>
              <a:ext cx="6986834" cy="17099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44" t="14203" r="41958" b="19273"/>
            <a:stretch/>
          </p:blipFill>
          <p:spPr>
            <a:xfrm>
              <a:off x="7955517" y="-36724"/>
              <a:ext cx="845279" cy="170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897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" y="1873155"/>
            <a:ext cx="4343400" cy="2851245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Use appropriate training methods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Let them learn by doing, while you guide them to a successful conclusion</a:t>
            </a:r>
          </a:p>
        </p:txBody>
      </p:sp>
      <p:pic>
        <p:nvPicPr>
          <p:cNvPr id="4" name="Picture 3" descr="P1020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3920" y="1539240"/>
            <a:ext cx="4145280" cy="31089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6C978-C887-4E5F-9C0A-6BB78221DAF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459699"/>
            <a:ext cx="4320540" cy="106430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Presenting/Training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52400" y="4191000"/>
            <a:ext cx="88392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Build confidence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Publically acknowledge their newly acquired skills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Give them a certificate of training to place on their wall to honor them and remind them that they are trained</a:t>
            </a:r>
          </a:p>
        </p:txBody>
      </p:sp>
    </p:spTree>
    <p:extLst>
      <p:ext uri="{BB962C8B-B14F-4D97-AF65-F5344CB8AC3E}">
        <p14:creationId xmlns:p14="http://schemas.microsoft.com/office/powerpoint/2010/main" val="1728137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Silence is acceptable</a:t>
            </a:r>
          </a:p>
          <a:p>
            <a:r>
              <a:rPr lang="en-US" dirty="0"/>
              <a:t>It is enough to simply enjoy a visitor’s presence</a:t>
            </a:r>
          </a:p>
          <a:p>
            <a:r>
              <a:rPr lang="en-US" dirty="0"/>
              <a:t>There is not a pressing need for conversation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5029200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16BF-F7CF-4863-93FD-DD7245D24D8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1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220200" cy="1470025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Church service in </a:t>
            </a:r>
            <a:r>
              <a:rPr lang="en-US" sz="3600" dirty="0" err="1"/>
              <a:t>Atmauluak</a:t>
            </a:r>
            <a:br>
              <a:rPr lang="en-US" sz="3600" dirty="0"/>
            </a:br>
            <a:r>
              <a:rPr lang="en-US" sz="3600" dirty="0"/>
              <a:t>(where two elders we’d met led the service)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14500"/>
            <a:ext cx="6858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6C978-C887-4E5F-9C0A-6BB78221DAF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43250" y="5867400"/>
            <a:ext cx="28575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Get involved!</a:t>
            </a:r>
          </a:p>
        </p:txBody>
      </p:sp>
    </p:spTree>
    <p:extLst>
      <p:ext uri="{BB962C8B-B14F-4D97-AF65-F5344CB8AC3E}">
        <p14:creationId xmlns:p14="http://schemas.microsoft.com/office/powerpoint/2010/main" val="628130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IMG_16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6813" y="0"/>
            <a:ext cx="12215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7400" y="43434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Women’s</a:t>
            </a:r>
          </a:p>
          <a:p>
            <a:pPr algn="ctr"/>
            <a:r>
              <a:rPr lang="en-US" dirty="0"/>
              <a:t>size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1455003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Men’s</a:t>
            </a:r>
          </a:p>
          <a:p>
            <a:pPr algn="ctr"/>
            <a:r>
              <a:rPr lang="en-US" dirty="0"/>
              <a:t>size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06" y="4557947"/>
            <a:ext cx="2959894" cy="2376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79EADC-C787-4E48-AEB9-9345AE9BCE60}"/>
              </a:ext>
            </a:extLst>
          </p:cNvPr>
          <p:cNvSpPr txBox="1"/>
          <p:nvPr/>
        </p:nvSpPr>
        <p:spPr>
          <a:xfrm>
            <a:off x="723900" y="381000"/>
            <a:ext cx="28575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Get involved!</a:t>
            </a:r>
          </a:p>
        </p:txBody>
      </p:sp>
    </p:spTree>
    <p:extLst>
      <p:ext uri="{BB962C8B-B14F-4D97-AF65-F5344CB8AC3E}">
        <p14:creationId xmlns:p14="http://schemas.microsoft.com/office/powerpoint/2010/main" val="14525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3" name="Picture 2" descr="DSC_0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4" name="Picture 3" descr="DSC_01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5" name="Picture 4" descr="DSC_01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6" name="Picture 5" descr="DSC_01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7" name="Picture 6" descr="DSC_01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8" name="Picture 7" descr="DSC_016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9" name="Picture 8" descr="DSC_017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10" name="Picture 9" descr="DSC_017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11" name="Picture 10" descr="DSC_017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  <p:pic>
        <p:nvPicPr>
          <p:cNvPr id="12" name="Picture 11" descr="DSC_017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400" y="-2667000"/>
            <a:ext cx="7315200" cy="1101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7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Documents and Settings\Bob\My Documents\My Pictures\2010-12-27to31 Barrow with Liz\Barrow - Bob's Nikon\DSC_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62388"/>
            <a:ext cx="9144000" cy="137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9826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Public Process Example:</a:t>
            </a:r>
            <a:br>
              <a:rPr lang="en-US" sz="3200" dirty="0"/>
            </a:br>
            <a:r>
              <a:rPr lang="en-US" sz="3200" dirty="0"/>
              <a:t>Public meeting to develop a reclamation plan </a:t>
            </a:r>
            <a:br>
              <a:rPr lang="en-US" sz="3200" dirty="0"/>
            </a:br>
            <a:r>
              <a:rPr lang="en-US" sz="3200" dirty="0"/>
              <a:t>for the Red Dog Mine </a:t>
            </a:r>
          </a:p>
        </p:txBody>
      </p:sp>
      <p:pic>
        <p:nvPicPr>
          <p:cNvPr id="35843" name="Picture 3" descr="P100029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656" y="2027237"/>
            <a:ext cx="7314688" cy="4525963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3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858962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sz="3600" dirty="0"/>
            </a:br>
            <a:r>
              <a:rPr lang="en-US" sz="3600" dirty="0"/>
              <a:t>Three alternatives for the tailings pond, and three for the pits &amp; waste rock dumps were presented and discussed for two days</a:t>
            </a:r>
          </a:p>
        </p:txBody>
      </p:sp>
      <p:pic>
        <p:nvPicPr>
          <p:cNvPr id="38915" name="Picture 3" descr="P10003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819400"/>
            <a:ext cx="4038600" cy="3332261"/>
          </a:xfrm>
          <a:noFill/>
        </p:spPr>
      </p:pic>
      <p:pic>
        <p:nvPicPr>
          <p:cNvPr id="38916" name="Picture 4" descr="P10003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3141681"/>
            <a:ext cx="4038600" cy="2497119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16BF-F7CF-4863-93FD-DD7245D24D8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15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7891" name="Picture 3" descr="P10002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13025"/>
            <a:ext cx="4038600" cy="2498725"/>
          </a:xfrm>
          <a:noFill/>
        </p:spPr>
      </p:pic>
      <p:pic>
        <p:nvPicPr>
          <p:cNvPr id="37892" name="Picture 4" descr="P10002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24450" y="1600200"/>
            <a:ext cx="3086100" cy="4525963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16BF-F7CF-4863-93FD-DD7245D24D8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title"/>
          </p:nvPr>
        </p:nvSpPr>
        <p:spPr>
          <a:xfrm>
            <a:off x="4498928" y="533400"/>
            <a:ext cx="3651345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/>
              <a:t>Commissioned in 2000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4995" name="Picture 5" descr="DSC067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419600" y="2057400"/>
            <a:ext cx="3810000" cy="2857500"/>
          </a:xfrm>
          <a:noFill/>
        </p:spPr>
      </p:pic>
      <p:pic>
        <p:nvPicPr>
          <p:cNvPr id="8499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954000" y="724858"/>
            <a:ext cx="3810000" cy="1382713"/>
          </a:xfrm>
          <a:noFill/>
        </p:spPr>
      </p:pic>
      <p:pic>
        <p:nvPicPr>
          <p:cNvPr id="84996" name="Picture 9" descr="DSC0677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6875" y="1051718"/>
            <a:ext cx="3565525" cy="4754563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859E-819F-4A4B-A163-8AA6341C7FF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1887200" y="1452700"/>
            <a:ext cx="1447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296400" y="3276600"/>
            <a:ext cx="6248400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Explain symptoms – soft, wet roads during the late winter, vehicles getting stuck, water level in storage tank dropping rapidly.</a:t>
            </a:r>
          </a:p>
          <a:p>
            <a:endParaRPr lang="en-US" dirty="0"/>
          </a:p>
          <a:p>
            <a:r>
              <a:rPr lang="en-US" dirty="0"/>
              <a:t>Possibly move photos to later in the presentation.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0F87260-2F13-4AFC-B8E5-F872710F376F}"/>
              </a:ext>
            </a:extLst>
          </p:cNvPr>
          <p:cNvSpPr txBox="1">
            <a:spLocks noChangeArrowheads="1"/>
          </p:cNvSpPr>
          <p:nvPr/>
        </p:nvSpPr>
        <p:spPr>
          <a:xfrm>
            <a:off x="4343400" y="5257800"/>
            <a:ext cx="396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Leaks began in 2004-2005</a:t>
            </a:r>
          </a:p>
        </p:txBody>
      </p:sp>
    </p:spTree>
    <p:extLst>
      <p:ext uri="{BB962C8B-B14F-4D97-AF65-F5344CB8AC3E}">
        <p14:creationId xmlns:p14="http://schemas.microsoft.com/office/powerpoint/2010/main" val="1223090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100034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274638"/>
            <a:ext cx="7620000" cy="58515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C55FF-88B9-4793-8A4F-9E4A98D2DB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22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100033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274638"/>
            <a:ext cx="7620000" cy="58515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C55FF-88B9-4793-8A4F-9E4A98D2DB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343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1477962"/>
          </a:xfrm>
        </p:spPr>
        <p:txBody>
          <a:bodyPr/>
          <a:lstStyle/>
          <a:p>
            <a:pPr>
              <a:defRPr/>
            </a:pPr>
            <a:r>
              <a:rPr lang="en-US"/>
              <a:t>Presenting these decisions to the two communities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marL="344488" indent="-344488">
              <a:defRPr/>
            </a:pPr>
            <a:r>
              <a:rPr lang="en-US" dirty="0"/>
              <a:t>Meetings postponed several times</a:t>
            </a:r>
          </a:p>
          <a:p>
            <a:pPr marL="344488" indent="-344488">
              <a:defRPr/>
            </a:pPr>
            <a:r>
              <a:rPr lang="en-US" b="1" dirty="0"/>
              <a:t>Villagers chose the date </a:t>
            </a:r>
            <a:r>
              <a:rPr lang="en-US" dirty="0"/>
              <a:t>(early December), company committed to be there</a:t>
            </a:r>
          </a:p>
          <a:p>
            <a:pPr marL="344488" indent="-344488">
              <a:defRPr/>
            </a:pPr>
            <a:r>
              <a:rPr lang="en-US" dirty="0"/>
              <a:t>5 representatives arrived on the selected date</a:t>
            </a:r>
          </a:p>
          <a:p>
            <a:pPr marL="344488" indent="-344488"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83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1477962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Presenting these decisions to the two communities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marL="344488" indent="-344488">
              <a:defRPr/>
            </a:pPr>
            <a:r>
              <a:rPr lang="en-US" dirty="0"/>
              <a:t>Charter flight to Red Dog, then Noatak</a:t>
            </a:r>
          </a:p>
          <a:p>
            <a:pPr marL="344488" indent="-344488">
              <a:defRPr/>
            </a:pPr>
            <a:r>
              <a:rPr lang="en-US" dirty="0"/>
              <a:t>Whiteout</a:t>
            </a:r>
          </a:p>
          <a:p>
            <a:pPr marL="344488" indent="-344488">
              <a:defRPr/>
            </a:pPr>
            <a:r>
              <a:rPr lang="en-US" dirty="0" err="1"/>
              <a:t>Medivac</a:t>
            </a:r>
            <a:endParaRPr lang="en-US" dirty="0"/>
          </a:p>
          <a:p>
            <a:pPr marL="344488" indent="-344488">
              <a:defRPr/>
            </a:pPr>
            <a:r>
              <a:rPr lang="en-US" dirty="0"/>
              <a:t>Props and wings icing up</a:t>
            </a:r>
          </a:p>
          <a:p>
            <a:pPr marL="344488" indent="-344488">
              <a:defRPr/>
            </a:pPr>
            <a:r>
              <a:rPr lang="en-US" dirty="0"/>
              <a:t>Skip Red Dog, go straight to Noatak</a:t>
            </a:r>
          </a:p>
          <a:p>
            <a:pPr marL="344488" indent="-344488"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69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101039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2475" y="228600"/>
            <a:ext cx="7637463" cy="5715000"/>
          </a:xfrm>
          <a:noFill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838200" y="6019800"/>
            <a:ext cx="76962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Whatever it takes…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C55FF-88B9-4793-8A4F-9E4A98D2DB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32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101039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2475" y="228600"/>
            <a:ext cx="7637463" cy="5715000"/>
          </a:xfrm>
          <a:noFill/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838200" y="6019800"/>
            <a:ext cx="769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Village of Noatak – December 2006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C55FF-88B9-4793-8A4F-9E4A98D2DB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64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101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00" y="228600"/>
            <a:ext cx="76327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38200" y="6019800"/>
            <a:ext cx="76962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Search &amp; Rescue Building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00E40-E59A-4AF3-A2B2-396F407A817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94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101038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2475" y="228600"/>
            <a:ext cx="7637463" cy="5715000"/>
          </a:xfrm>
          <a:noFill/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09600" y="6019800"/>
            <a:ext cx="8001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Reminding the villagers of the presentation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C55FF-88B9-4793-8A4F-9E4A98D2DB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12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101039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2475" y="228600"/>
            <a:ext cx="7637463" cy="5715000"/>
          </a:xfrm>
          <a:noFill/>
        </p:spPr>
      </p:pic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143000" y="76200"/>
            <a:ext cx="6591300" cy="990600"/>
          </a:xfrm>
          <a:prstGeom prst="wedgeRoundRectCallout">
            <a:avLst>
              <a:gd name="adj1" fmla="val -542"/>
              <a:gd name="adj2" fmla="val 132051"/>
              <a:gd name="adj3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143000" y="104775"/>
            <a:ext cx="6591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“Walter, no one can meet with you today.  </a:t>
            </a:r>
          </a:p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We are decorating the church.”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 rot="-5400000">
            <a:off x="1143000" y="2514600"/>
            <a:ext cx="990600" cy="2819400"/>
          </a:xfrm>
          <a:prstGeom prst="cloudCallout">
            <a:avLst>
              <a:gd name="adj1" fmla="val 104486"/>
              <a:gd name="adj2" fmla="val -1312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28600" y="3671888"/>
            <a:ext cx="274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“I’m confused.”</a:t>
            </a: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6705600" y="2667000"/>
            <a:ext cx="1981200" cy="762000"/>
          </a:xfrm>
          <a:prstGeom prst="cloudCallout">
            <a:avLst>
              <a:gd name="adj1" fmla="val 21954"/>
              <a:gd name="adj2" fmla="val -10604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858000" y="2743200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“Me too.”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C55FF-88B9-4793-8A4F-9E4A98D2DB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0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1" grpId="0"/>
      <p:bldP spid="14342" grpId="0" animBg="1"/>
      <p:bldP spid="14343" grpId="0"/>
      <p:bldP spid="14344" grpId="0" animBg="1"/>
      <p:bldP spid="1434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dirty="0"/>
              <a:t>People came from Fairbanks, Seattle, Spokane, Vancouver, and Toronto on the designated date, yet the meeting was postponed for two more days! 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dirty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dirty="0"/>
              <a:t>That’s okay!!!!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dirty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4800" dirty="0"/>
              <a:t>You must flex!!!!</a:t>
            </a:r>
          </a:p>
          <a:p>
            <a:pPr marL="0" indent="0" algn="ctr"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6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-24384"/>
            <a:ext cx="10424160" cy="694944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381000"/>
            <a:ext cx="8610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March 27, 2013</a:t>
            </a:r>
          </a:p>
          <a:p>
            <a:r>
              <a:rPr lang="en-US" dirty="0">
                <a:solidFill>
                  <a:schemeClr val="bg1"/>
                </a:solidFill>
              </a:rPr>
              <a:t>Excavation at every intersection </a:t>
            </a:r>
          </a:p>
          <a:p>
            <a:r>
              <a:rPr lang="en-US" dirty="0">
                <a:solidFill>
                  <a:schemeClr val="bg1"/>
                </a:solidFill>
              </a:rPr>
              <a:t>to access water and sewer lines</a:t>
            </a:r>
          </a:p>
        </p:txBody>
      </p:sp>
    </p:spTree>
    <p:extLst>
      <p:ext uri="{BB962C8B-B14F-4D97-AF65-F5344CB8AC3E}">
        <p14:creationId xmlns:p14="http://schemas.microsoft.com/office/powerpoint/2010/main" val="39721074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Problems on a </a:t>
            </a:r>
            <a:br>
              <a:rPr lang="en-US" sz="4000" dirty="0"/>
            </a:br>
            <a:r>
              <a:rPr lang="en-US" sz="4000" dirty="0"/>
              <a:t>recent exploration project</a:t>
            </a:r>
          </a:p>
        </p:txBody>
      </p:sp>
      <p:graphicFrame>
        <p:nvGraphicFramePr>
          <p:cNvPr id="15404" name="Group 4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9029666"/>
              </p:ext>
            </p:extLst>
          </p:nvPr>
        </p:nvGraphicFramePr>
        <p:xfrm>
          <a:off x="457200" y="1905000"/>
          <a:ext cx="6248400" cy="4114800"/>
        </p:xfrm>
        <a:graphic>
          <a:graphicData uri="http://schemas.openxmlformats.org/drawingml/2006/table">
            <a:tbl>
              <a:tblPr/>
              <a:tblGrid>
                <a:gridCol w="432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Shareholder hire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Shareholder supervisors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Pre-employment failure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Random test failure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Employee turnover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16BF-F7CF-4863-93FD-DD7245D24D8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46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+mn-lt"/>
              </a:rPr>
              <a:t>What did they do to solve the problems?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3276600"/>
            <a:ext cx="8382000" cy="2590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Provide mandatory cross-cultural training for ALL employees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Maintain open, honest dialogue with villagers and employees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Make frequent trips to meet with villagers</a:t>
            </a:r>
          </a:p>
          <a:p>
            <a:pPr>
              <a:lnSpc>
                <a:spcPct val="90000"/>
              </a:lnSpc>
              <a:defRPr/>
            </a:pPr>
            <a:endParaRPr lang="en-US" sz="2800" dirty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4800" y="1739205"/>
            <a:ext cx="85344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+mn-lt"/>
              </a:rPr>
              <a:t>All parties committed to make the program successful.  After discussions with elders, village representatives, and past and current employees, decisions were made to: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75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3820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Give applicants and employees the good news and bad news 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Enforce a zero tolerance drug &amp; alcohol policy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Provide opportunities to learn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Provide guidance for success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Foster job growth and advancement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Phone workers to remind them to return to work</a:t>
            </a:r>
          </a:p>
          <a:p>
            <a:pPr>
              <a:lnSpc>
                <a:spcPct val="90000"/>
              </a:lnSpc>
              <a:defRPr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08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3820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Change to round dining tables to encourage visiting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Encourage villagers to place family photos in the dining hall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Sometimes include traditional foods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Buy clothing and hand tools from village stores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Support village charities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Demonstrate that YOU CARE about them, their families, their lifestyle, their world and they will become loyal, hardworking, long term employees!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357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/>
              <a:t>Success on that same </a:t>
            </a:r>
            <a:br>
              <a:rPr lang="en-US" sz="4000"/>
            </a:br>
            <a:r>
              <a:rPr lang="en-US" sz="4000"/>
              <a:t>exploration project</a:t>
            </a:r>
          </a:p>
        </p:txBody>
      </p:sp>
      <p:graphicFrame>
        <p:nvGraphicFramePr>
          <p:cNvPr id="19459" name="Group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4619701"/>
              </p:ext>
            </p:extLst>
          </p:nvPr>
        </p:nvGraphicFramePr>
        <p:xfrm>
          <a:off x="457200" y="1905000"/>
          <a:ext cx="6248400" cy="4114800"/>
        </p:xfrm>
        <a:graphic>
          <a:graphicData uri="http://schemas.openxmlformats.org/drawingml/2006/table">
            <a:tbl>
              <a:tblPr/>
              <a:tblGrid>
                <a:gridCol w="432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Shareholder hire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Shareholder supervisors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Pre-employment failure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Random test failure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Employee turnover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9482" name="Group 2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6244414"/>
              </p:ext>
            </p:extLst>
          </p:nvPr>
        </p:nvGraphicFramePr>
        <p:xfrm>
          <a:off x="6705600" y="1905000"/>
          <a:ext cx="1981200" cy="411480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16BF-F7CF-4863-93FD-DD7245D24D8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4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1027"/>
          <p:cNvSpPr txBox="1">
            <a:spLocks noChangeArrowheads="1"/>
          </p:cNvSpPr>
          <p:nvPr/>
        </p:nvSpPr>
        <p:spPr bwMode="auto">
          <a:xfrm>
            <a:off x="762000" y="1782901"/>
            <a:ext cx="7620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latin typeface="+mn-lt"/>
              </a:rPr>
              <a:t>Healthy, respectful cross-cultural interactions are very important to your success, not just in the North but everywhere, always!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D3F90-9B81-4073-93D0-537BD550A3A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55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914400"/>
            <a:ext cx="74676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Now the people say, </a:t>
            </a:r>
          </a:p>
          <a:p>
            <a:pPr marL="400050" lvl="1" indent="0">
              <a:buNone/>
            </a:pPr>
            <a:r>
              <a:rPr lang="en-US" sz="3200" dirty="0"/>
              <a:t>“How did those </a:t>
            </a:r>
            <a:r>
              <a:rPr lang="en-US" sz="3200" u="sng" dirty="0"/>
              <a:t>dumb engineers </a:t>
            </a:r>
            <a:r>
              <a:rPr lang="en-US" sz="3200" dirty="0"/>
              <a:t>ever think buried pipes would work in our village?!”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5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304800"/>
            <a:ext cx="7467600" cy="53340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The engineers knew what to do,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t</a:t>
            </a:r>
            <a:r>
              <a:rPr lang="en-US" sz="3200" dirty="0"/>
              <a:t>hey simply could not do it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because t</a:t>
            </a:r>
            <a:r>
              <a:rPr lang="en-US" sz="3200" dirty="0"/>
              <a:t>hey did not know how to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/>
              <a:t>work cross-culturally.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200" dirty="0"/>
          </a:p>
          <a:p>
            <a:pPr marL="0" indent="0" algn="ctr">
              <a:spcBef>
                <a:spcPts val="0"/>
              </a:spcBef>
              <a:buNone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58C9E-6CC7-40E7-960C-E80F15084AE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47C9F-45EF-4381-96EA-14CF392D463B}"/>
              </a:ext>
            </a:extLst>
          </p:cNvPr>
          <p:cNvSpPr txBox="1"/>
          <p:nvPr/>
        </p:nvSpPr>
        <p:spPr>
          <a:xfrm>
            <a:off x="838201" y="2438400"/>
            <a:ext cx="7467600" cy="2133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74320" indent="-27432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/>
            </a:lvl1pPr>
            <a:lvl2pPr marL="640080" indent="-27432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/>
            </a:lvl2pPr>
            <a:lvl3pPr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/>
            </a:lvl3pPr>
            <a:lvl4pPr marL="128016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/>
            </a:lvl4pPr>
            <a:lvl5pPr marL="164592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5pPr>
            <a:lvl6pPr marL="201168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6pPr>
            <a:lvl7pPr marL="237744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7pPr>
            <a:lvl8pPr marL="2743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8pPr>
            <a:lvl9pPr marL="310896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200" dirty="0"/>
              <a:t>Rather than the engineers guiding the residents into making right decisions,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/>
              <a:t>the residents convinced the engineers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/>
              <a:t>to make wrong decisions.</a:t>
            </a:r>
          </a:p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BC2D0-8705-46BA-9F4A-E6F66C82F388}"/>
              </a:ext>
            </a:extLst>
          </p:cNvPr>
          <p:cNvSpPr txBox="1"/>
          <p:nvPr/>
        </p:nvSpPr>
        <p:spPr>
          <a:xfrm>
            <a:off x="838201" y="4795520"/>
            <a:ext cx="7467600" cy="17576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74320" indent="-27432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/>
            </a:lvl1pPr>
            <a:lvl2pPr marL="640080" indent="-27432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/>
            </a:lvl2pPr>
            <a:lvl3pPr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/>
            </a:lvl3pPr>
            <a:lvl4pPr marL="128016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/>
            </a:lvl4pPr>
            <a:lvl5pPr marL="164592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5pPr>
            <a:lvl6pPr marL="201168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6pPr>
            <a:lvl7pPr marL="237744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7pPr>
            <a:lvl8pPr marL="2743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8pPr>
            <a:lvl9pPr marL="310896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/>
            </a:lvl9pPr>
          </a:lstStyle>
          <a:p>
            <a:pPr marL="0" indent="0" algn="ctr">
              <a:buNone/>
            </a:pPr>
            <a:r>
              <a:rPr lang="en-US" sz="3200" dirty="0"/>
              <a:t>Use your cross-cultural skills from before the beginning of the project…</a:t>
            </a:r>
            <a:endParaRPr lang="en-US" sz="800" dirty="0"/>
          </a:p>
          <a:p>
            <a:pPr marL="0" indent="0" algn="ctr">
              <a:buNone/>
            </a:pPr>
            <a:r>
              <a:rPr lang="en-US" sz="3200" dirty="0"/>
              <a:t>so you can do what needs to be done!!!</a:t>
            </a:r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209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78" y="1066800"/>
            <a:ext cx="680224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 rot="1099399">
            <a:off x="6214780" y="1862994"/>
            <a:ext cx="1981200" cy="533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4500" y="30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problems persist…</a:t>
            </a:r>
          </a:p>
        </p:txBody>
      </p:sp>
    </p:spTree>
    <p:extLst>
      <p:ext uri="{BB962C8B-B14F-4D97-AF65-F5344CB8AC3E}">
        <p14:creationId xmlns:p14="http://schemas.microsoft.com/office/powerpoint/2010/main" val="3643498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3170</TotalTime>
  <Words>3547</Words>
  <Application>Microsoft Office PowerPoint</Application>
  <PresentationFormat>On-screen Show (4:3)</PresentationFormat>
  <Paragraphs>591</Paragraphs>
  <Slides>65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Brush Script MT</vt:lpstr>
      <vt:lpstr>Calibri</vt:lpstr>
      <vt:lpstr>Monotype Corsiva</vt:lpstr>
      <vt:lpstr>Sitka Text</vt:lpstr>
      <vt:lpstr>Office Theme</vt:lpstr>
      <vt:lpstr>Effectively Working Cross-Culturally</vt:lpstr>
      <vt:lpstr>Premise</vt:lpstr>
      <vt:lpstr>PowerPoint Presentation</vt:lpstr>
      <vt:lpstr>Background</vt:lpstr>
      <vt:lpstr>Commissioned in 2000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Working Cross-Culturally</vt:lpstr>
      <vt:lpstr>Working Cross-Culturally</vt:lpstr>
      <vt:lpstr>The paradigm shift</vt:lpstr>
      <vt:lpstr>Sociological focus is needed to achieve ‘ownership transfer’</vt:lpstr>
      <vt:lpstr>Ownership transfer is required to achieve success</vt:lpstr>
      <vt:lpstr>Ownership transfer is required to achieve success</vt:lpstr>
      <vt:lpstr>Alaska Native Cultural Regions</vt:lpstr>
      <vt:lpstr>The following tables are excerpted from Communication Across Cultures by Casie Williams, RN, BC, Med Alaska Native Medical Center Revised March 2002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Elders</vt:lpstr>
      <vt:lpstr>Community Gatherings</vt:lpstr>
      <vt:lpstr>Community Gatherings</vt:lpstr>
      <vt:lpstr>Public Introductions</vt:lpstr>
      <vt:lpstr>Public Meetings</vt:lpstr>
      <vt:lpstr>Public Meetings</vt:lpstr>
      <vt:lpstr>Presenting/Training</vt:lpstr>
      <vt:lpstr>PowerPoint Presentation</vt:lpstr>
      <vt:lpstr>PowerPoint Presentation</vt:lpstr>
      <vt:lpstr>PowerPoint Presentation</vt:lpstr>
      <vt:lpstr>Presenting/Training</vt:lpstr>
      <vt:lpstr>Social Interactions</vt:lpstr>
      <vt:lpstr>Church service in Atmauluak (where two elders we’d met led the service)</vt:lpstr>
      <vt:lpstr>PowerPoint Presentation</vt:lpstr>
      <vt:lpstr>PowerPoint Presentation</vt:lpstr>
      <vt:lpstr>PowerPoint Presentation</vt:lpstr>
      <vt:lpstr>Public Process Example: Public meeting to develop a reclamation plan  for the Red Dog Mine </vt:lpstr>
      <vt:lpstr> Three alternatives for the tailings pond, and three for the pits &amp; waste rock dumps were presented and discussed for two days</vt:lpstr>
      <vt:lpstr>PowerPoint Presentation</vt:lpstr>
      <vt:lpstr>PowerPoint Presentation</vt:lpstr>
      <vt:lpstr>PowerPoint Presentation</vt:lpstr>
      <vt:lpstr>Presenting these decisions to the two communities</vt:lpstr>
      <vt:lpstr>Presenting these decisions to the two communities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on a  recent exploration project</vt:lpstr>
      <vt:lpstr>What did they do to solve the problems?</vt:lpstr>
      <vt:lpstr>PowerPoint Presentation</vt:lpstr>
      <vt:lpstr>PowerPoint Presentation</vt:lpstr>
      <vt:lpstr>Success on that same  exploration project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Rhonda Johnson</dc:title>
  <dc:creator>Bob Tsigonis</dc:creator>
  <cp:lastModifiedBy>Bob Tsigonis</cp:lastModifiedBy>
  <cp:revision>156</cp:revision>
  <dcterms:created xsi:type="dcterms:W3CDTF">2016-04-12T04:48:43Z</dcterms:created>
  <dcterms:modified xsi:type="dcterms:W3CDTF">2018-11-21T07:06:28Z</dcterms:modified>
</cp:coreProperties>
</file>